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308347" y="344424"/>
            <a:ext cx="3464052" cy="10454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89807" y="9252711"/>
            <a:ext cx="194055" cy="18745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Relationship Id="rId4" Type="http://schemas.openxmlformats.org/officeDocument/2006/relationships/image" Target="../media/image4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Relationship Id="rId3" Type="http://schemas.openxmlformats.org/officeDocument/2006/relationships/image" Target="../media/image8.png"/><Relationship Id="rId4" Type="http://schemas.openxmlformats.org/officeDocument/2006/relationships/image" Target="../media/image9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Relationship Id="rId3" Type="http://schemas.openxmlformats.org/officeDocument/2006/relationships/image" Target="../media/image11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Relationship Id="rId3" Type="http://schemas.openxmlformats.org/officeDocument/2006/relationships/image" Target="../media/image13.jpg"/><Relationship Id="rId4" Type="http://schemas.openxmlformats.org/officeDocument/2006/relationships/image" Target="../media/image14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6" Type="http://schemas.openxmlformats.org/officeDocument/2006/relationships/image" Target="../media/image20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140" y="342392"/>
            <a:ext cx="2999740" cy="1005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820419" marR="817880" indent="-2540">
              <a:lnSpc>
                <a:spcPts val="149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Engineering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Colle</a:t>
            </a:r>
            <a:r>
              <a:rPr dirty="0" smtClean="0" sz="1300" spc="-5">
                <a:latin typeface="Times New Roman"/>
                <a:cs typeface="Times New Roman"/>
              </a:rPr>
              <a:t>g</a:t>
            </a:r>
            <a:r>
              <a:rPr dirty="0" smtClean="0" sz="1300" spc="-1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42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262255" marR="259715">
              <a:lnSpc>
                <a:spcPct val="103099"/>
              </a:lnSpc>
              <a:spcBef>
                <a:spcPts val="210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r</a:t>
            </a:r>
            <a:r>
              <a:rPr dirty="0" smtClean="0" sz="1300" spc="-5">
                <a:latin typeface="Times New Roman"/>
                <a:cs typeface="Times New Roman"/>
              </a:rPr>
              <a:t> 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</a:t>
            </a:r>
            <a:r>
              <a:rPr dirty="0" smtClean="0" sz="1300" spc="0">
                <a:latin typeface="Times New Roman"/>
                <a:cs typeface="Times New Roman"/>
              </a:rPr>
              <a:t>2</a:t>
            </a:r>
            <a:r>
              <a:rPr dirty="0" smtClean="0" sz="1300" spc="-10">
                <a:latin typeface="Times New Roman"/>
                <a:cs typeface="Times New Roman"/>
              </a:rPr>
              <a:t>016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276225"/>
            <a:ext cx="1304925" cy="1159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1866961"/>
            <a:ext cx="5971540" cy="19094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439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x</a:t>
            </a:r>
            <a:r>
              <a:rPr dirty="0" smtClean="0" sz="1400" spc="-20" b="1" i="1">
                <a:latin typeface="Times New Roman"/>
                <a:cs typeface="Times New Roman"/>
              </a:rPr>
              <a:t>a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0" b="1" i="1">
                <a:latin typeface="Times New Roman"/>
                <a:cs typeface="Times New Roman"/>
              </a:rPr>
              <a:t>le</a:t>
            </a:r>
            <a:r>
              <a:rPr dirty="0" smtClean="0" sz="1400" spc="90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(</a:t>
            </a:r>
            <a:r>
              <a:rPr dirty="0" smtClean="0" sz="1400" spc="5" b="1" i="1">
                <a:latin typeface="Times New Roman"/>
                <a:cs typeface="Times New Roman"/>
              </a:rPr>
              <a:t>3</a:t>
            </a:r>
            <a:r>
              <a:rPr dirty="0" smtClean="0" sz="1400" spc="0" b="1" i="1">
                <a:latin typeface="Times New Roman"/>
                <a:cs typeface="Times New Roman"/>
              </a:rPr>
              <a:t>):</a:t>
            </a:r>
            <a:r>
              <a:rPr dirty="0" smtClean="0" sz="1400" spc="90" b="1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off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ies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3.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eters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: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S  </a:t>
            </a:r>
            <a:r>
              <a:rPr dirty="0" smtClean="0" baseline="-12345" sz="135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5">
                <a:latin typeface="Times New Roman"/>
                <a:cs typeface="Times New Roman"/>
              </a:rPr>
              <a:t>µ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G  </a:t>
            </a:r>
            <a:r>
              <a:rPr dirty="0" smtClean="0" baseline="-12345" sz="1350" spc="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0.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5">
                <a:latin typeface="Times New Roman"/>
                <a:cs typeface="Times New Roman"/>
              </a:rPr>
              <a:t>µ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C  </a:t>
            </a:r>
            <a:r>
              <a:rPr dirty="0" smtClean="0" baseline="-12345" sz="135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-5">
                <a:latin typeface="Times New Roman"/>
                <a:cs typeface="Times New Roman"/>
              </a:rPr>
              <a:t>µ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Sig </a:t>
            </a:r>
            <a:r>
              <a:rPr dirty="0" smtClean="0" baseline="-12345" sz="135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kΩ,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G </a:t>
            </a:r>
            <a:r>
              <a:rPr dirty="0" smtClean="0" baseline="-12345" sz="1350" spc="-6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1MΩ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 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D </a:t>
            </a:r>
            <a:r>
              <a:rPr dirty="0" smtClean="0" baseline="-12345" sz="135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4.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kΩ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S </a:t>
            </a:r>
            <a:r>
              <a:rPr dirty="0" smtClean="0" baseline="-12345" sz="1350" spc="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kΩ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L </a:t>
            </a:r>
            <a:r>
              <a:rPr dirty="0" smtClean="0" baseline="-12345" sz="135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2.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kΩ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baseline="-12345" sz="1350" spc="0">
                <a:latin typeface="Times New Roman"/>
                <a:cs typeface="Times New Roman"/>
              </a:rPr>
              <a:t>D</a:t>
            </a:r>
            <a:r>
              <a:rPr dirty="0" smtClean="0" baseline="-12345" sz="1350" spc="-15">
                <a:latin typeface="Times New Roman"/>
                <a:cs typeface="Times New Roman"/>
              </a:rPr>
              <a:t>S</a:t>
            </a:r>
            <a:r>
              <a:rPr dirty="0" smtClean="0" baseline="-12345" sz="1350" spc="0">
                <a:latin typeface="Times New Roman"/>
                <a:cs typeface="Times New Roman"/>
              </a:rPr>
              <a:t>S </a:t>
            </a:r>
            <a:r>
              <a:rPr dirty="0" smtClean="0" baseline="-12345" sz="1350" spc="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V</a:t>
            </a:r>
            <a:r>
              <a:rPr dirty="0" smtClean="0" baseline="-12345" sz="1350" spc="0">
                <a:latin typeface="Times New Roman"/>
                <a:cs typeface="Times New Roman"/>
              </a:rPr>
              <a:t>d </a:t>
            </a:r>
            <a:r>
              <a:rPr dirty="0" smtClean="0" baseline="-12345" sz="1350" spc="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v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r</a:t>
            </a:r>
            <a:r>
              <a:rPr dirty="0" smtClean="0" baseline="-12345" sz="1350" spc="0">
                <a:latin typeface="Times New Roman"/>
                <a:cs typeface="Times New Roman"/>
              </a:rPr>
              <a:t>d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0">
                <a:latin typeface="Times New Roman"/>
                <a:cs typeface="Times New Roman"/>
              </a:rPr>
              <a:t>∞</a:t>
            </a:r>
            <a:r>
              <a:rPr dirty="0" smtClean="0" sz="1400" spc="0">
                <a:latin typeface="Times New Roman"/>
                <a:cs typeface="Times New Roman"/>
              </a:rPr>
              <a:t>Ω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baseline="-12345" sz="1350" spc="-7">
                <a:latin typeface="Times New Roman"/>
                <a:cs typeface="Times New Roman"/>
              </a:rPr>
              <a:t>D</a:t>
            </a:r>
            <a:r>
              <a:rPr dirty="0" smtClean="0" baseline="-12345" sz="1350" spc="0">
                <a:latin typeface="Times New Roman"/>
                <a:cs typeface="Times New Roman"/>
              </a:rPr>
              <a:t>D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0v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-20">
                <a:latin typeface="Times New Roman"/>
                <a:cs typeface="Times New Roman"/>
              </a:rPr>
              <a:t>V</a:t>
            </a:r>
            <a:r>
              <a:rPr dirty="0" smtClean="0" baseline="-12345" sz="1350" spc="-22">
                <a:latin typeface="Times New Roman"/>
                <a:cs typeface="Times New Roman"/>
              </a:rPr>
              <a:t>G</a:t>
            </a:r>
            <a:r>
              <a:rPr dirty="0" smtClean="0" baseline="-12345" sz="1350" spc="0">
                <a:latin typeface="Times New Roman"/>
                <a:cs typeface="Times New Roman"/>
              </a:rPr>
              <a:t>SQ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48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12700" marR="3446145">
              <a:lnSpc>
                <a:spcPct val="1107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So</a:t>
            </a:r>
            <a:r>
              <a:rPr dirty="0" smtClean="0" sz="1400" spc="5" b="1" i="1">
                <a:latin typeface="Times New Roman"/>
                <a:cs typeface="Times New Roman"/>
              </a:rPr>
              <a:t>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: </a:t>
            </a:r>
            <a:r>
              <a:rPr dirty="0" smtClean="0" sz="1400" spc="-30" b="1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dc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de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4034154"/>
            <a:ext cx="1046480" cy="3206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55">
                <a:latin typeface="Cambria Math"/>
                <a:cs typeface="Cambria Math"/>
              </a:rPr>
              <a:t> </a:t>
            </a:r>
            <a:r>
              <a:rPr dirty="0" smtClean="0" baseline="-15432" sz="1350" spc="952">
                <a:latin typeface="Cambria Math"/>
                <a:cs typeface="Cambria Math"/>
              </a:rPr>
              <a:t> </a:t>
            </a:r>
            <a:r>
              <a:rPr dirty="0" smtClean="0" baseline="-15432" sz="1350" spc="480">
                <a:latin typeface="Cambria Math"/>
                <a:cs typeface="Cambria Math"/>
              </a:rPr>
              <a:t> </a:t>
            </a:r>
            <a:r>
              <a:rPr dirty="0" smtClean="0" baseline="-15432" sz="1350" spc="480">
                <a:latin typeface="Cambria Math"/>
                <a:cs typeface="Cambria Math"/>
              </a:rPr>
              <a:t> </a:t>
            </a:r>
            <a:r>
              <a:rPr dirty="0" smtClean="0" baseline="-15432" sz="1350" spc="44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 </a:t>
            </a:r>
            <a:r>
              <a:rPr dirty="0" smtClean="0" sz="1300" spc="-135">
                <a:latin typeface="Cambria Math"/>
                <a:cs typeface="Cambria Math"/>
              </a:rPr>
              <a:t> </a:t>
            </a:r>
            <a:r>
              <a:rPr dirty="0" smtClean="0" baseline="-34188" sz="1950" spc="-15">
                <a:latin typeface="Cambria Math"/>
                <a:cs typeface="Cambria Math"/>
              </a:rPr>
              <a:t>|</a:t>
            </a:r>
            <a:r>
              <a:rPr dirty="0" smtClean="0" baseline="-38461" sz="1950" spc="780">
                <a:latin typeface="Cambria Math"/>
                <a:cs typeface="Cambria Math"/>
              </a:rPr>
              <a:t> </a:t>
            </a:r>
            <a:r>
              <a:rPr dirty="0" smtClean="0" baseline="-38461" sz="1950" spc="780">
                <a:latin typeface="Cambria Math"/>
                <a:cs typeface="Cambria Math"/>
              </a:rPr>
              <a:t> </a:t>
            </a:r>
            <a:r>
              <a:rPr dirty="0" smtClean="0" baseline="-38461" sz="1950" spc="-112">
                <a:latin typeface="Cambria Math"/>
                <a:cs typeface="Cambria Math"/>
              </a:rPr>
              <a:t> </a:t>
            </a:r>
            <a:r>
              <a:rPr dirty="0" smtClean="0" baseline="-34188" sz="1950" spc="-7">
                <a:latin typeface="Cambria Math"/>
                <a:cs typeface="Cambria Math"/>
              </a:rPr>
              <a:t>|</a:t>
            </a:r>
            <a:r>
              <a:rPr dirty="0" smtClean="0" baseline="-34188" sz="1950" spc="-7">
                <a:latin typeface="Cambria Math"/>
                <a:cs typeface="Cambria Math"/>
              </a:rPr>
              <a:t>  </a:t>
            </a:r>
            <a:r>
              <a:rPr dirty="0" smtClean="0" baseline="-34188" sz="1950" spc="-209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92682" y="4107815"/>
            <a:ext cx="378460" cy="34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0683" sz="1950" spc="644">
                <a:latin typeface="Cambria Math"/>
                <a:cs typeface="Cambria Math"/>
              </a:rPr>
              <a:t> </a:t>
            </a:r>
            <a:r>
              <a:rPr dirty="0" smtClean="0" baseline="10683" sz="1950" spc="187">
                <a:latin typeface="Cambria Math"/>
                <a:cs typeface="Cambria Math"/>
              </a:rPr>
              <a:t> </a:t>
            </a:r>
            <a:r>
              <a:rPr dirty="0" smtClean="0" sz="900" spc="445">
                <a:latin typeface="Cambria Math"/>
                <a:cs typeface="Cambria Math"/>
              </a:rPr>
              <a:t> </a:t>
            </a:r>
            <a:r>
              <a:rPr dirty="0" smtClean="0" sz="900" spc="285">
                <a:latin typeface="Cambria Math"/>
                <a:cs typeface="Cambria Math"/>
              </a:rPr>
              <a:t> </a:t>
            </a:r>
            <a:r>
              <a:rPr dirty="0" smtClean="0" sz="900" spc="29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72513" y="4229734"/>
            <a:ext cx="99695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380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05382" y="4151248"/>
            <a:ext cx="361188" cy="0"/>
          </a:xfrm>
          <a:custGeom>
            <a:avLst/>
            <a:gdLst/>
            <a:ahLst/>
            <a:cxnLst/>
            <a:rect l="l" t="t" r="r" b="b"/>
            <a:pathLst>
              <a:path w="361188" h="0">
                <a:moveTo>
                  <a:pt x="0" y="0"/>
                </a:moveTo>
                <a:lnTo>
                  <a:pt x="361188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968754" y="3909186"/>
            <a:ext cx="58928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670">
                <a:latin typeface="Cambria Math"/>
                <a:cs typeface="Cambria Math"/>
              </a:rPr>
              <a:t> 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endParaRPr baseline="2136" sz="195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50110" y="4310507"/>
            <a:ext cx="219710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52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81454" y="4151248"/>
            <a:ext cx="563880" cy="0"/>
          </a:xfrm>
          <a:custGeom>
            <a:avLst/>
            <a:gdLst/>
            <a:ahLst/>
            <a:cxnLst/>
            <a:rect l="l" t="t" r="r" b="b"/>
            <a:pathLst>
              <a:path w="563880" h="0">
                <a:moveTo>
                  <a:pt x="0" y="0"/>
                </a:moveTo>
                <a:lnTo>
                  <a:pt x="563880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580258" y="4034154"/>
            <a:ext cx="51308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600">
                <a:latin typeface="Cambria Math"/>
                <a:cs typeface="Cambria Math"/>
              </a:rPr>
              <a:t>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2004" y="4610227"/>
            <a:ext cx="1085850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55">
                <a:latin typeface="Cambria Math"/>
                <a:cs typeface="Cambria Math"/>
              </a:rPr>
              <a:t> </a:t>
            </a:r>
            <a:r>
              <a:rPr dirty="0" smtClean="0" baseline="-15432" sz="1350" spc="960">
                <a:latin typeface="Cambria Math"/>
                <a:cs typeface="Cambria Math"/>
              </a:rPr>
              <a:t> </a:t>
            </a:r>
            <a:r>
              <a:rPr dirty="0" smtClean="0" baseline="-15432" sz="1350" spc="960">
                <a:latin typeface="Cambria Math"/>
                <a:cs typeface="Cambria Math"/>
              </a:rPr>
              <a:t> </a:t>
            </a:r>
            <a:r>
              <a:rPr dirty="0" smtClean="0" baseline="-15432" sz="1350" spc="67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55">
                <a:latin typeface="Cambria Math"/>
                <a:cs typeface="Cambria Math"/>
              </a:rPr>
              <a:t> </a:t>
            </a:r>
            <a:r>
              <a:rPr dirty="0" smtClean="0" baseline="-15432" sz="1350" spc="952">
                <a:latin typeface="Cambria Math"/>
                <a:cs typeface="Cambria Math"/>
              </a:rPr>
              <a:t> </a:t>
            </a:r>
            <a:r>
              <a:rPr dirty="0" smtClean="0" baseline="-15432" sz="1350" spc="480">
                <a:latin typeface="Cambria Math"/>
                <a:cs typeface="Cambria Math"/>
              </a:rPr>
              <a:t> </a:t>
            </a:r>
            <a:r>
              <a:rPr dirty="0" smtClean="0" baseline="-15432" sz="1350" spc="104">
                <a:latin typeface="Cambria Math"/>
                <a:cs typeface="Cambria Math"/>
              </a:rPr>
              <a:t> </a:t>
            </a:r>
            <a:r>
              <a:rPr dirty="0" smtClean="0" sz="1300" spc="90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99233" y="4597780"/>
            <a:ext cx="304165" cy="12636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2345" sz="1350" spc="577">
                <a:latin typeface="Cambria Math"/>
                <a:cs typeface="Cambria Math"/>
              </a:rPr>
              <a:t> </a:t>
            </a:r>
            <a:r>
              <a:rPr dirty="0" smtClean="0" sz="750" spc="365">
                <a:latin typeface="Cambria Math"/>
                <a:cs typeface="Cambria Math"/>
              </a:rPr>
              <a:t>   </a:t>
            </a:r>
            <a:endParaRPr sz="75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66289" y="4744846"/>
            <a:ext cx="100330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38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40966" y="4786757"/>
            <a:ext cx="95250" cy="12636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50" spc="380">
                <a:latin typeface="Cambria Math"/>
                <a:cs typeface="Cambria Math"/>
              </a:rPr>
              <a:t> </a:t>
            </a:r>
            <a:endParaRPr sz="75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011933" y="4727321"/>
            <a:ext cx="281939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282698" y="4608703"/>
            <a:ext cx="10604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90">
                <a:latin typeface="Cambria Math"/>
                <a:cs typeface="Cambria Math"/>
              </a:rPr>
              <a:t>)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059177" y="5315839"/>
            <a:ext cx="309372" cy="0"/>
          </a:xfrm>
          <a:custGeom>
            <a:avLst/>
            <a:gdLst/>
            <a:ahLst/>
            <a:cxnLst/>
            <a:rect l="l" t="t" r="r" b="b"/>
            <a:pathLst>
              <a:path w="309372" h="0">
                <a:moveTo>
                  <a:pt x="0" y="0"/>
                </a:moveTo>
                <a:lnTo>
                  <a:pt x="309372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902004" y="5238877"/>
            <a:ext cx="2093595" cy="2806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156970">
              <a:lnSpc>
                <a:spcPts val="40"/>
              </a:lnSpc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ts val="1245"/>
              </a:lnSpc>
            </a:pPr>
            <a:r>
              <a:rPr dirty="0" smtClean="0" sz="1300" spc="455">
                <a:latin typeface="Cambria Math"/>
                <a:cs typeface="Cambria Math"/>
              </a:rPr>
              <a:t> </a:t>
            </a:r>
            <a:r>
              <a:rPr dirty="0" smtClean="0" baseline="-15432" sz="1350" spc="960">
                <a:latin typeface="Cambria Math"/>
                <a:cs typeface="Cambria Math"/>
              </a:rPr>
              <a:t> </a:t>
            </a:r>
            <a:r>
              <a:rPr dirty="0" smtClean="0" baseline="-15432" sz="1350" spc="960">
                <a:latin typeface="Cambria Math"/>
                <a:cs typeface="Cambria Math"/>
              </a:rPr>
              <a:t> </a:t>
            </a:r>
            <a:r>
              <a:rPr dirty="0" smtClean="0" baseline="-15432" sz="1350" spc="67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600">
                <a:latin typeface="Cambria Math"/>
                <a:cs typeface="Cambria Math"/>
              </a:rPr>
              <a:t> </a:t>
            </a:r>
            <a:r>
              <a:rPr dirty="0" smtClean="0" sz="1300" spc="595">
                <a:latin typeface="Cambria Math"/>
                <a:cs typeface="Cambria Math"/>
              </a:rPr>
              <a:t> </a:t>
            </a:r>
            <a:r>
              <a:rPr dirty="0" smtClean="0" sz="1300" spc="-50">
                <a:latin typeface="Cambria Math"/>
                <a:cs typeface="Cambria Math"/>
              </a:rPr>
              <a:t> </a:t>
            </a:r>
            <a:r>
              <a:rPr dirty="0" smtClean="0" sz="1300" spc="90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1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baseline="-38461" sz="1950" spc="1019">
                <a:latin typeface="Cambria Math"/>
                <a:cs typeface="Cambria Math"/>
              </a:rPr>
              <a:t> </a:t>
            </a:r>
            <a:r>
              <a:rPr dirty="0" smtClean="0" baseline="-38461" sz="1950" spc="644">
                <a:latin typeface="Cambria Math"/>
                <a:cs typeface="Cambria Math"/>
              </a:rPr>
              <a:t> </a:t>
            </a:r>
            <a:r>
              <a:rPr dirty="0" smtClean="0" baseline="-38461" sz="1950" spc="675">
                <a:latin typeface="Cambria Math"/>
                <a:cs typeface="Cambria Math"/>
              </a:rPr>
              <a:t> </a:t>
            </a:r>
            <a:r>
              <a:rPr dirty="0" smtClean="0" sz="1300" spc="95">
                <a:latin typeface="Cambria Math"/>
                <a:cs typeface="Cambria Math"/>
              </a:rPr>
              <a:t>)</a:t>
            </a:r>
            <a:r>
              <a:rPr dirty="0" smtClean="0" sz="1300" spc="6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8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600">
                <a:latin typeface="Cambria Math"/>
                <a:cs typeface="Cambria Math"/>
              </a:rPr>
              <a:t>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02004" y="5690489"/>
            <a:ext cx="535305" cy="238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baseline="-12345" sz="1350" spc="0" b="1">
                <a:latin typeface="Times New Roman"/>
                <a:cs typeface="Times New Roman"/>
              </a:rPr>
              <a:t>G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344422" y="6352159"/>
            <a:ext cx="1136904" cy="0"/>
          </a:xfrm>
          <a:custGeom>
            <a:avLst/>
            <a:gdLst/>
            <a:ahLst/>
            <a:cxnLst/>
            <a:rect l="l" t="t" r="r" b="b"/>
            <a:pathLst>
              <a:path w="1136903" h="0">
                <a:moveTo>
                  <a:pt x="0" y="0"/>
                </a:moveTo>
                <a:lnTo>
                  <a:pt x="1136904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2696591" y="6352159"/>
            <a:ext cx="2139950" cy="0"/>
          </a:xfrm>
          <a:custGeom>
            <a:avLst/>
            <a:gdLst/>
            <a:ahLst/>
            <a:cxnLst/>
            <a:rect l="l" t="t" r="r" b="b"/>
            <a:pathLst>
              <a:path w="2139950" h="0">
                <a:moveTo>
                  <a:pt x="0" y="0"/>
                </a:moveTo>
                <a:lnTo>
                  <a:pt x="2139950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902004" y="6346316"/>
            <a:ext cx="470090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21080" algn="l"/>
              </a:tabLst>
            </a:pPr>
            <a:r>
              <a:rPr dirty="0" smtClean="0" baseline="38461" sz="1950" spc="322">
                <a:latin typeface="Cambria Math"/>
                <a:cs typeface="Cambria Math"/>
              </a:rPr>
              <a:t> </a:t>
            </a:r>
            <a:r>
              <a:rPr dirty="0" smtClean="0" baseline="37037" sz="1350" spc="502">
                <a:latin typeface="Cambria Math"/>
                <a:cs typeface="Cambria Math"/>
              </a:rPr>
              <a:t> </a:t>
            </a:r>
            <a:r>
              <a:rPr dirty="0" smtClean="0" baseline="37037" sz="1350" spc="509">
                <a:latin typeface="Cambria Math"/>
                <a:cs typeface="Cambria Math"/>
              </a:rPr>
              <a:t> </a:t>
            </a:r>
            <a:r>
              <a:rPr dirty="0" smtClean="0" baseline="37037" sz="1350" spc="509">
                <a:latin typeface="Cambria Math"/>
                <a:cs typeface="Cambria Math"/>
              </a:rPr>
              <a:t> </a:t>
            </a:r>
            <a:r>
              <a:rPr dirty="0" smtClean="0" baseline="37037" sz="1350" spc="104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500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(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	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100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)</a:t>
            </a:r>
            <a:r>
              <a:rPr dirty="0" smtClean="0" sz="1300" spc="484">
                <a:latin typeface="Cambria Math"/>
                <a:cs typeface="Cambria Math"/>
              </a:rPr>
              <a:t> </a:t>
            </a:r>
            <a:r>
              <a:rPr dirty="0" smtClean="0" sz="1300" spc="484">
                <a:latin typeface="Cambria Math"/>
                <a:cs typeface="Cambria Math"/>
              </a:rPr>
              <a:t>  </a:t>
            </a:r>
            <a:r>
              <a:rPr dirty="0" smtClean="0" sz="1300" spc="105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20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baseline="2136" sz="1950" spc="-15">
                <a:latin typeface="Cambria Math"/>
                <a:cs typeface="Cambria Math"/>
              </a:rPr>
              <a:t>)(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r>
              <a:rPr dirty="0" smtClean="0" sz="1300" spc="-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81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0">
                <a:latin typeface="Cambria Math"/>
                <a:cs typeface="Cambria Math"/>
              </a:rPr>
              <a:t>)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r>
              <a:rPr dirty="0" smtClean="0" sz="1300" spc="450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127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27">
                <a:latin typeface="Cambria Math"/>
                <a:cs typeface="Cambria Math"/>
              </a:rPr>
              <a:t> </a:t>
            </a:r>
            <a:r>
              <a:rPr dirty="0" smtClean="0" baseline="38461" sz="1950" spc="644">
                <a:latin typeface="Cambria Math"/>
                <a:cs typeface="Cambria Math"/>
              </a:rPr>
              <a:t>  </a:t>
            </a:r>
            <a:r>
              <a:rPr dirty="0" smtClean="0" baseline="38461" sz="1950" spc="-44">
                <a:latin typeface="Cambria Math"/>
                <a:cs typeface="Cambria Math"/>
              </a:rPr>
              <a:t> </a:t>
            </a:r>
            <a:r>
              <a:rPr dirty="0" smtClean="0" baseline="38461" sz="1950" spc="644">
                <a:latin typeface="Cambria Math"/>
                <a:cs typeface="Cambria Math"/>
              </a:rPr>
              <a:t> </a:t>
            </a:r>
            <a:r>
              <a:rPr dirty="0" smtClean="0" baseline="38461" sz="1950" spc="644">
                <a:latin typeface="Cambria Math"/>
                <a:cs typeface="Cambria Math"/>
              </a:rPr>
              <a:t> </a:t>
            </a:r>
            <a:r>
              <a:rPr dirty="0" smtClean="0" baseline="38461" sz="1950" spc="892">
                <a:latin typeface="Cambria Math"/>
                <a:cs typeface="Cambria Math"/>
              </a:rPr>
              <a:t> </a:t>
            </a:r>
            <a:r>
              <a:rPr dirty="0" smtClean="0" baseline="38461" sz="1950" spc="502">
                <a:latin typeface="Cambria Math"/>
                <a:cs typeface="Cambria Math"/>
              </a:rPr>
              <a:t> </a:t>
            </a:r>
            <a:endParaRPr baseline="38461" sz="195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54454" y="6275196"/>
            <a:ext cx="1970405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865630" algn="l"/>
              </a:tabLst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	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94433" y="6430645"/>
            <a:ext cx="788035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90855" algn="l"/>
                <a:tab pos="699770" algn="l"/>
              </a:tabLst>
            </a:pPr>
            <a:r>
              <a:rPr dirty="0" smtClean="0" sz="900" spc="240">
                <a:latin typeface="Cambria Math"/>
                <a:cs typeface="Cambria Math"/>
              </a:rPr>
              <a:t>  </a:t>
            </a:r>
            <a:r>
              <a:rPr dirty="0" smtClean="0" sz="900" spc="245">
                <a:latin typeface="Cambria Math"/>
                <a:cs typeface="Cambria Math"/>
              </a:rPr>
              <a:t> </a:t>
            </a:r>
            <a:r>
              <a:rPr dirty="0" smtClean="0" sz="900" spc="245">
                <a:latin typeface="Cambria Math"/>
                <a:cs typeface="Cambria Math"/>
              </a:rPr>
              <a:t>	</a:t>
            </a:r>
            <a:r>
              <a:rPr dirty="0" smtClean="0" sz="900" spc="114">
                <a:latin typeface="Cambria Math"/>
                <a:cs typeface="Cambria Math"/>
              </a:rPr>
              <a:t> </a:t>
            </a:r>
            <a:r>
              <a:rPr dirty="0" smtClean="0" sz="900" spc="114">
                <a:latin typeface="Cambria Math"/>
                <a:cs typeface="Cambria Math"/>
              </a:rPr>
              <a:t>	</a:t>
            </a:r>
            <a:r>
              <a:rPr dirty="0" smtClean="0" sz="900" spc="390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02004" y="6775957"/>
            <a:ext cx="497205" cy="238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baseline="-12345" sz="1350" spc="0" b="1">
                <a:latin typeface="Times New Roman"/>
                <a:cs typeface="Times New Roman"/>
              </a:rPr>
              <a:t>c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326133" y="7364476"/>
            <a:ext cx="1050036" cy="0"/>
          </a:xfrm>
          <a:custGeom>
            <a:avLst/>
            <a:gdLst/>
            <a:ahLst/>
            <a:cxnLst/>
            <a:rect l="l" t="t" r="r" b="b"/>
            <a:pathLst>
              <a:path w="1050036" h="0">
                <a:moveTo>
                  <a:pt x="0" y="0"/>
                </a:moveTo>
                <a:lnTo>
                  <a:pt x="1050036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2591435" y="7364476"/>
            <a:ext cx="2158238" cy="0"/>
          </a:xfrm>
          <a:custGeom>
            <a:avLst/>
            <a:gdLst/>
            <a:ahLst/>
            <a:cxnLst/>
            <a:rect l="l" t="t" r="r" b="b"/>
            <a:pathLst>
              <a:path w="2158238" h="0">
                <a:moveTo>
                  <a:pt x="0" y="0"/>
                </a:moveTo>
                <a:lnTo>
                  <a:pt x="2158238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902004" y="7358633"/>
            <a:ext cx="470535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38461" sz="1950" spc="322">
                <a:latin typeface="Cambria Math"/>
                <a:cs typeface="Cambria Math"/>
              </a:rPr>
              <a:t> </a:t>
            </a:r>
            <a:r>
              <a:rPr dirty="0" smtClean="0" baseline="37037" sz="1350" spc="405">
                <a:latin typeface="Cambria Math"/>
                <a:cs typeface="Cambria Math"/>
              </a:rPr>
              <a:t> </a:t>
            </a:r>
            <a:r>
              <a:rPr dirty="0" smtClean="0" baseline="37037" sz="1350" spc="412">
                <a:latin typeface="Cambria Math"/>
                <a:cs typeface="Cambria Math"/>
              </a:rPr>
              <a:t> </a:t>
            </a:r>
            <a:r>
              <a:rPr dirty="0" smtClean="0" baseline="37037" sz="1350" spc="412">
                <a:latin typeface="Cambria Math"/>
                <a:cs typeface="Cambria Math"/>
              </a:rPr>
              <a:t> </a:t>
            </a:r>
            <a:r>
              <a:rPr dirty="0" smtClean="0" baseline="37037" sz="1350" spc="67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27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500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(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 </a:t>
            </a:r>
            <a:r>
              <a:rPr dirty="0" smtClean="0" sz="1300" spc="2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-20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)</a:t>
            </a:r>
            <a:r>
              <a:rPr dirty="0" smtClean="0" sz="1300" spc="484">
                <a:latin typeface="Cambria Math"/>
                <a:cs typeface="Cambria Math"/>
              </a:rPr>
              <a:t> </a:t>
            </a:r>
            <a:r>
              <a:rPr dirty="0" smtClean="0" sz="1300" spc="484">
                <a:latin typeface="Cambria Math"/>
                <a:cs typeface="Cambria Math"/>
              </a:rPr>
              <a:t>  </a:t>
            </a:r>
            <a:r>
              <a:rPr dirty="0" smtClean="0" sz="1300" spc="60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20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baseline="2136" sz="1950" spc="-15">
                <a:latin typeface="Cambria Math"/>
                <a:cs typeface="Cambria Math"/>
              </a:rPr>
              <a:t>)(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r>
              <a:rPr dirty="0" smtClean="0" sz="1300" spc="1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r>
              <a:rPr dirty="0" smtClean="0" sz="1300" spc="450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127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baseline="38461" sz="1950" spc="644">
                <a:latin typeface="Cambria Math"/>
                <a:cs typeface="Cambria Math"/>
              </a:rPr>
              <a:t>  </a:t>
            </a:r>
            <a:r>
              <a:rPr dirty="0" smtClean="0" baseline="38461" sz="1950" spc="-22">
                <a:latin typeface="Cambria Math"/>
                <a:cs typeface="Cambria Math"/>
              </a:rPr>
              <a:t> </a:t>
            </a:r>
            <a:r>
              <a:rPr dirty="0" smtClean="0" baseline="38461" sz="1950" spc="644">
                <a:latin typeface="Cambria Math"/>
                <a:cs typeface="Cambria Math"/>
              </a:rPr>
              <a:t>  </a:t>
            </a:r>
            <a:r>
              <a:rPr dirty="0" smtClean="0" baseline="38461" sz="1950" spc="644">
                <a:latin typeface="Cambria Math"/>
                <a:cs typeface="Cambria Math"/>
              </a:rPr>
              <a:t> </a:t>
            </a:r>
            <a:r>
              <a:rPr dirty="0" smtClean="0" baseline="38461" sz="1950" spc="892">
                <a:latin typeface="Cambria Math"/>
                <a:cs typeface="Cambria Math"/>
              </a:rPr>
              <a:t> </a:t>
            </a:r>
            <a:r>
              <a:rPr dirty="0" smtClean="0" baseline="38461" sz="1950" spc="502">
                <a:latin typeface="Cambria Math"/>
                <a:cs typeface="Cambria Math"/>
              </a:rPr>
              <a:t> </a:t>
            </a:r>
            <a:endParaRPr baseline="38461" sz="195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791970" y="7287514"/>
            <a:ext cx="1936750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832610" algn="l"/>
              </a:tabLst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	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676145" y="7557261"/>
            <a:ext cx="701675" cy="34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88620" algn="l"/>
                <a:tab pos="619125" algn="l"/>
              </a:tabLst>
            </a:pPr>
            <a:r>
              <a:rPr dirty="0" smtClean="0" sz="900" spc="330">
                <a:latin typeface="Cambria Math"/>
                <a:cs typeface="Cambria Math"/>
              </a:rPr>
              <a:t> </a:t>
            </a:r>
            <a:r>
              <a:rPr dirty="0" smtClean="0" sz="900" spc="330">
                <a:latin typeface="Cambria Math"/>
                <a:cs typeface="Cambria Math"/>
              </a:rPr>
              <a:t>	</a:t>
            </a:r>
            <a:r>
              <a:rPr dirty="0" smtClean="0" sz="900" spc="290">
                <a:latin typeface="Cambria Math"/>
                <a:cs typeface="Cambria Math"/>
              </a:rPr>
              <a:t> </a:t>
            </a:r>
            <a:r>
              <a:rPr dirty="0" smtClean="0" sz="900" spc="290">
                <a:latin typeface="Cambria Math"/>
                <a:cs typeface="Cambria Math"/>
              </a:rPr>
              <a:t>	</a:t>
            </a:r>
            <a:r>
              <a:rPr dirty="0" smtClean="0" sz="900" spc="34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542665" y="3228975"/>
            <a:ext cx="3343275" cy="17049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5375147" y="5049011"/>
            <a:ext cx="679703" cy="2651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5454777" y="5033645"/>
            <a:ext cx="39624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Fig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18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140" y="342392"/>
            <a:ext cx="2999740" cy="1005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820419" marR="817880" indent="-2540">
              <a:lnSpc>
                <a:spcPts val="149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Engineering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Colle</a:t>
            </a:r>
            <a:r>
              <a:rPr dirty="0" smtClean="0" sz="1300" spc="-5">
                <a:latin typeface="Times New Roman"/>
                <a:cs typeface="Times New Roman"/>
              </a:rPr>
              <a:t>g</a:t>
            </a:r>
            <a:r>
              <a:rPr dirty="0" smtClean="0" sz="1300" spc="-1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42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262255" marR="259715">
              <a:lnSpc>
                <a:spcPct val="103099"/>
              </a:lnSpc>
              <a:spcBef>
                <a:spcPts val="210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r</a:t>
            </a:r>
            <a:r>
              <a:rPr dirty="0" smtClean="0" sz="1300" spc="-5">
                <a:latin typeface="Times New Roman"/>
                <a:cs typeface="Times New Roman"/>
              </a:rPr>
              <a:t> 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</a:t>
            </a:r>
            <a:r>
              <a:rPr dirty="0" smtClean="0" sz="1300" spc="0">
                <a:latin typeface="Times New Roman"/>
                <a:cs typeface="Times New Roman"/>
              </a:rPr>
              <a:t>2</a:t>
            </a:r>
            <a:r>
              <a:rPr dirty="0" smtClean="0" sz="1300" spc="-10">
                <a:latin typeface="Times New Roman"/>
                <a:cs typeface="Times New Roman"/>
              </a:rPr>
              <a:t>016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276225"/>
            <a:ext cx="1304925" cy="1159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1888997"/>
            <a:ext cx="509905" cy="238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baseline="-12345" sz="1350" spc="0" b="1">
                <a:latin typeface="Times New Roman"/>
                <a:cs typeface="Times New Roman"/>
              </a:rPr>
              <a:t>S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61414" y="2479039"/>
            <a:ext cx="210312" cy="0"/>
          </a:xfrm>
          <a:custGeom>
            <a:avLst/>
            <a:gdLst/>
            <a:ahLst/>
            <a:cxnLst/>
            <a:rect l="l" t="t" r="r" b="b"/>
            <a:pathLst>
              <a:path w="210312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2499614" y="2479039"/>
            <a:ext cx="320344" cy="0"/>
          </a:xfrm>
          <a:custGeom>
            <a:avLst/>
            <a:gdLst/>
            <a:ahLst/>
            <a:cxnLst/>
            <a:rect l="l" t="t" r="r" b="b"/>
            <a:pathLst>
              <a:path w="320344" h="0">
                <a:moveTo>
                  <a:pt x="0" y="0"/>
                </a:moveTo>
                <a:lnTo>
                  <a:pt x="320344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902004" y="2361945"/>
            <a:ext cx="3766820" cy="3206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16635" algn="l"/>
              </a:tabLst>
            </a:pP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465">
                <a:latin typeface="Cambria Math"/>
                <a:cs typeface="Cambria Math"/>
              </a:rPr>
              <a:t>  </a:t>
            </a:r>
            <a:r>
              <a:rPr dirty="0" smtClean="0" baseline="-15432" sz="1350" spc="465">
                <a:latin typeface="Cambria Math"/>
                <a:cs typeface="Cambria Math"/>
              </a:rPr>
              <a:t> </a:t>
            </a:r>
            <a:r>
              <a:rPr dirty="0" smtClean="0" baseline="-15432" sz="1350" spc="67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75">
                <a:latin typeface="Cambria Math"/>
                <a:cs typeface="Cambria Math"/>
              </a:rPr>
              <a:t> </a:t>
            </a:r>
            <a:r>
              <a:rPr dirty="0" smtClean="0" baseline="-15432" sz="1350" spc="442">
                <a:latin typeface="Cambria Math"/>
                <a:cs typeface="Cambria Math"/>
              </a:rPr>
              <a:t> </a:t>
            </a:r>
            <a:r>
              <a:rPr dirty="0" smtClean="0" baseline="-15432" sz="1350" spc="120">
                <a:latin typeface="Cambria Math"/>
                <a:cs typeface="Cambria Math"/>
              </a:rPr>
              <a:t> </a:t>
            </a:r>
            <a:r>
              <a:rPr dirty="0" smtClean="0" sz="1300" spc="25">
                <a:latin typeface="Cambria Math"/>
                <a:cs typeface="Cambria Math"/>
              </a:rPr>
              <a:t>‖</a:t>
            </a:r>
            <a:r>
              <a:rPr dirty="0" smtClean="0" baseline="-38461" sz="1950" spc="757">
                <a:latin typeface="Cambria Math"/>
                <a:cs typeface="Cambria Math"/>
              </a:rPr>
              <a:t> </a:t>
            </a:r>
            <a:r>
              <a:rPr dirty="0" smtClean="0" baseline="-38461" sz="1950" spc="757">
                <a:latin typeface="Cambria Math"/>
                <a:cs typeface="Cambria Math"/>
              </a:rPr>
              <a:t>	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sz="1300" spc="20">
                <a:latin typeface="Cambria Math"/>
                <a:cs typeface="Cambria Math"/>
              </a:rPr>
              <a:t>‖</a:t>
            </a:r>
            <a:r>
              <a:rPr dirty="0" smtClean="0" sz="1300" spc="-75">
                <a:latin typeface="Cambria Math"/>
                <a:cs typeface="Cambria Math"/>
              </a:rPr>
              <a:t> </a:t>
            </a:r>
            <a:r>
              <a:rPr dirty="0" smtClean="0" baseline="-38461" sz="1950" spc="652">
                <a:latin typeface="Cambria Math"/>
                <a:cs typeface="Cambria Math"/>
              </a:rPr>
              <a:t> </a:t>
            </a:r>
            <a:r>
              <a:rPr dirty="0" smtClean="0" baseline="-38461" sz="1950" spc="900">
                <a:latin typeface="Cambria Math"/>
                <a:cs typeface="Cambria Math"/>
              </a:rPr>
              <a:t> </a:t>
            </a:r>
            <a:r>
              <a:rPr dirty="0" smtClean="0" baseline="-38461" sz="1950" spc="892">
                <a:latin typeface="Cambria Math"/>
                <a:cs typeface="Cambria Math"/>
              </a:rPr>
              <a:t> </a:t>
            </a:r>
            <a:r>
              <a:rPr dirty="0" smtClean="0" baseline="-38461" sz="1950" spc="157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sz="1300" spc="40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r>
              <a:rPr dirty="0" smtClean="0" sz="1300" spc="7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80">
                <a:latin typeface="Cambria Math"/>
                <a:cs typeface="Cambria Math"/>
              </a:rPr>
              <a:t> 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08150" y="2402078"/>
            <a:ext cx="1010285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905510" algn="l"/>
              </a:tabLst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	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43201" y="2557526"/>
            <a:ext cx="132715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640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3086734"/>
            <a:ext cx="738505" cy="1587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38461" sz="1950" spc="322">
                <a:latin typeface="Cambria Math"/>
                <a:cs typeface="Cambria Math"/>
              </a:rPr>
              <a:t> </a:t>
            </a:r>
            <a:r>
              <a:rPr dirty="0" smtClean="0" baseline="37037" sz="1350" spc="434">
                <a:latin typeface="Cambria Math"/>
                <a:cs typeface="Cambria Math"/>
              </a:rPr>
              <a:t> </a:t>
            </a:r>
            <a:r>
              <a:rPr dirty="0" smtClean="0" baseline="37037" sz="1350" spc="442">
                <a:latin typeface="Cambria Math"/>
                <a:cs typeface="Cambria Math"/>
              </a:rPr>
              <a:t> </a:t>
            </a:r>
            <a:r>
              <a:rPr dirty="0" smtClean="0" baseline="37037" sz="1350" spc="442">
                <a:latin typeface="Cambria Math"/>
                <a:cs typeface="Cambria Math"/>
              </a:rPr>
              <a:t> </a:t>
            </a:r>
            <a:r>
              <a:rPr dirty="0" smtClean="0" baseline="37037" sz="1350" spc="60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51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64894" y="2799333"/>
            <a:ext cx="116839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12138" y="3120263"/>
            <a:ext cx="311150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310">
                <a:latin typeface="Cambria Math"/>
                <a:cs typeface="Cambria Math"/>
              </a:rPr>
              <a:t>  </a:t>
            </a:r>
            <a:r>
              <a:rPr dirty="0" smtClean="0" sz="900" spc="310">
                <a:latin typeface="Cambria Math"/>
                <a:cs typeface="Cambria Math"/>
              </a:rPr>
              <a:t>   </a:t>
            </a:r>
            <a:r>
              <a:rPr dirty="0" smtClean="0" sz="900" spc="-15">
                <a:latin typeface="Cambria Math"/>
                <a:cs typeface="Cambria Math"/>
              </a:rPr>
              <a:t> </a:t>
            </a:r>
            <a:r>
              <a:rPr dirty="0" smtClean="0" sz="900" spc="23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29182" y="3041776"/>
            <a:ext cx="589788" cy="0"/>
          </a:xfrm>
          <a:custGeom>
            <a:avLst/>
            <a:gdLst/>
            <a:ahLst/>
            <a:cxnLst/>
            <a:rect l="l" t="t" r="r" b="b"/>
            <a:pathLst>
              <a:path w="589788" h="0">
                <a:moveTo>
                  <a:pt x="0" y="0"/>
                </a:moveTo>
                <a:lnTo>
                  <a:pt x="589788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133854" y="3041776"/>
            <a:ext cx="1600454" cy="0"/>
          </a:xfrm>
          <a:custGeom>
            <a:avLst/>
            <a:gdLst/>
            <a:ahLst/>
            <a:cxnLst/>
            <a:rect l="l" t="t" r="r" b="b"/>
            <a:pathLst>
              <a:path w="1600453" h="0">
                <a:moveTo>
                  <a:pt x="0" y="0"/>
                </a:moveTo>
                <a:lnTo>
                  <a:pt x="1600454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753870" y="2799333"/>
            <a:ext cx="2927985" cy="4457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567055">
              <a:lnSpc>
                <a:spcPts val="1400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210820">
              <a:lnSpc>
                <a:spcPts val="894"/>
              </a:lnSpc>
              <a:tabLst>
                <a:tab pos="2025650" algn="l"/>
              </a:tabLst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	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 </a:t>
            </a:r>
            <a:r>
              <a:rPr dirty="0" smtClean="0" sz="1300" spc="-2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595">
                <a:latin typeface="Cambria Math"/>
                <a:cs typeface="Cambria Math"/>
              </a:rPr>
              <a:t> </a:t>
            </a:r>
            <a:r>
              <a:rPr dirty="0" smtClean="0" sz="1300" spc="33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ts val="1130"/>
              </a:lnSpc>
              <a:tabLst>
                <a:tab pos="379730" algn="l"/>
              </a:tabLst>
            </a:pPr>
            <a:r>
              <a:rPr dirty="0" smtClean="0" sz="1300" spc="484">
                <a:latin typeface="Cambria Math"/>
                <a:cs typeface="Cambria Math"/>
              </a:rPr>
              <a:t> </a:t>
            </a:r>
            <a:r>
              <a:rPr dirty="0" smtClean="0" sz="1300" spc="484">
                <a:latin typeface="Cambria Math"/>
                <a:cs typeface="Cambria Math"/>
              </a:rPr>
              <a:t>	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baseline="2136" sz="1950" spc="-7">
                <a:latin typeface="Cambria Math"/>
                <a:cs typeface="Cambria Math"/>
              </a:rPr>
              <a:t>)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 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80">
                <a:latin typeface="Cambria Math"/>
                <a:cs typeface="Cambria Math"/>
              </a:rPr>
              <a:t>  </a:t>
            </a:r>
            <a:r>
              <a:rPr dirty="0" smtClean="0" sz="1300" spc="475">
                <a:latin typeface="Cambria Math"/>
                <a:cs typeface="Cambria Math"/>
              </a:rPr>
              <a:t> </a:t>
            </a:r>
            <a:r>
              <a:rPr dirty="0" smtClean="0" baseline="2136" sz="1950" spc="0">
                <a:latin typeface="Cambria Math"/>
                <a:cs typeface="Cambria Math"/>
              </a:rPr>
              <a:t>)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r>
              <a:rPr dirty="0" smtClean="0" sz="1300" spc="450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endParaRPr baseline="2136" sz="195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2004" y="3372170"/>
            <a:ext cx="5768340" cy="1062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43600"/>
              </a:lnSpc>
            </a:pPr>
            <a:r>
              <a:rPr dirty="0" smtClean="0" sz="1400">
                <a:latin typeface="Times New Roman"/>
                <a:cs typeface="Times New Roman"/>
              </a:rPr>
              <a:t>Beca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5" i="1">
                <a:latin typeface="Times New Roman"/>
                <a:cs typeface="Times New Roman"/>
              </a:rPr>
              <a:t>f</a:t>
            </a:r>
            <a:r>
              <a:rPr dirty="0" smtClean="0" baseline="-12345" sz="1350" spc="0" i="1">
                <a:latin typeface="Times New Roman"/>
                <a:cs typeface="Times New Roman"/>
              </a:rPr>
              <a:t>LS </a:t>
            </a:r>
            <a:r>
              <a:rPr dirty="0" smtClean="0" baseline="-12345" sz="1350" spc="-16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ree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off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off</a:t>
            </a:r>
            <a:r>
              <a:rPr dirty="0" smtClean="0" sz="1400" spc="0">
                <a:latin typeface="Times New Roman"/>
                <a:cs typeface="Times New Roman"/>
              </a:rPr>
              <a:t> fre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ork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15">
                <a:latin typeface="Times New Roman"/>
                <a:cs typeface="Times New Roman"/>
              </a:rPr>
              <a:t>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3.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14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he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Mi</a:t>
            </a:r>
            <a:r>
              <a:rPr dirty="0" smtClean="0" sz="1400" spc="-10" b="1" i="1">
                <a:latin typeface="Times New Roman"/>
                <a:cs typeface="Times New Roman"/>
              </a:rPr>
              <a:t>d</a:t>
            </a:r>
            <a:r>
              <a:rPr dirty="0" smtClean="0" sz="1400" spc="-10" b="1" i="1">
                <a:latin typeface="Times New Roman"/>
                <a:cs typeface="Times New Roman"/>
              </a:rPr>
              <a:t>b</a:t>
            </a:r>
            <a:r>
              <a:rPr dirty="0" smtClean="0" sz="1400" spc="0" b="1" i="1">
                <a:latin typeface="Times New Roman"/>
                <a:cs typeface="Times New Roman"/>
              </a:rPr>
              <a:t>and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25" b="1" i="1">
                <a:latin typeface="Times New Roman"/>
                <a:cs typeface="Times New Roman"/>
              </a:rPr>
              <a:t>G</a:t>
            </a:r>
            <a:r>
              <a:rPr dirty="0" smtClean="0" sz="1400" spc="0" b="1" i="1">
                <a:latin typeface="Times New Roman"/>
                <a:cs typeface="Times New Roman"/>
              </a:rPr>
              <a:t>ain</a:t>
            </a:r>
            <a:r>
              <a:rPr dirty="0" smtClean="0" sz="1400" spc="-10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f the 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y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2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m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is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de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5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n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b</a:t>
            </a:r>
            <a:r>
              <a:rPr dirty="0" smtClean="0" sz="1400" spc="0" b="1" i="1">
                <a:latin typeface="Times New Roman"/>
                <a:cs typeface="Times New Roman"/>
              </a:rPr>
              <a:t>y: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02004" y="4831715"/>
            <a:ext cx="773430" cy="2362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0683" sz="1950" spc="787">
                <a:latin typeface="Cambria Math"/>
                <a:cs typeface="Cambria Math"/>
              </a:rPr>
              <a:t> </a:t>
            </a:r>
            <a:r>
              <a:rPr dirty="0" smtClean="0" sz="900" spc="380">
                <a:latin typeface="Cambria Math"/>
                <a:cs typeface="Cambria Math"/>
              </a:rPr>
              <a:t>  </a:t>
            </a:r>
            <a:r>
              <a:rPr dirty="0" smtClean="0" sz="900" spc="375">
                <a:latin typeface="Cambria Math"/>
                <a:cs typeface="Cambria Math"/>
              </a:rPr>
              <a:t> </a:t>
            </a:r>
            <a:r>
              <a:rPr dirty="0" smtClean="0" sz="900" spc="375">
                <a:latin typeface="Cambria Math"/>
                <a:cs typeface="Cambria Math"/>
              </a:rPr>
              <a:t> </a:t>
            </a:r>
            <a:r>
              <a:rPr dirty="0" smtClean="0" sz="900" spc="375">
                <a:latin typeface="Cambria Math"/>
                <a:cs typeface="Cambria Math"/>
              </a:rPr>
              <a:t> </a:t>
            </a:r>
            <a:r>
              <a:rPr dirty="0" smtClean="0" sz="900" spc="60">
                <a:latin typeface="Cambria Math"/>
                <a:cs typeface="Cambria Math"/>
              </a:rPr>
              <a:t> </a:t>
            </a:r>
            <a:r>
              <a:rPr dirty="0" smtClean="0" baseline="10683" sz="1950" spc="1019">
                <a:latin typeface="Cambria Math"/>
                <a:cs typeface="Cambria Math"/>
              </a:rPr>
              <a:t> </a:t>
            </a:r>
            <a:r>
              <a:rPr dirty="0" smtClean="0" baseline="10683" sz="1950" spc="1019">
                <a:latin typeface="Cambria Math"/>
                <a:cs typeface="Cambria Math"/>
              </a:rPr>
              <a:t> </a:t>
            </a:r>
            <a:r>
              <a:rPr dirty="0" smtClean="0" baseline="10683" sz="1950" spc="-82">
                <a:latin typeface="Cambria Math"/>
                <a:cs typeface="Cambria Math"/>
              </a:rPr>
              <a:t> </a:t>
            </a:r>
            <a:r>
              <a:rPr dirty="0" smtClean="0" baseline="-25641" sz="1950" spc="780">
                <a:latin typeface="Cambria Math"/>
                <a:cs typeface="Cambria Math"/>
              </a:rPr>
              <a:t> </a:t>
            </a:r>
            <a:endParaRPr baseline="-25641" sz="195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26794" y="4787519"/>
            <a:ext cx="187960" cy="67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355">
                <a:latin typeface="Cambria Math"/>
                <a:cs typeface="Cambria Math"/>
              </a:rPr>
              <a:t> </a:t>
            </a:r>
            <a:r>
              <a:rPr dirty="0" smtClean="0" baseline="-15432" sz="1350" spc="637">
                <a:latin typeface="Cambria Math"/>
                <a:cs typeface="Cambria Math"/>
              </a:rPr>
              <a:t> </a:t>
            </a:r>
            <a:endParaRPr baseline="-15432" sz="135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28901" y="4943221"/>
            <a:ext cx="66040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114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539494" y="4864480"/>
            <a:ext cx="170687" cy="0"/>
          </a:xfrm>
          <a:custGeom>
            <a:avLst/>
            <a:gdLst/>
            <a:ahLst/>
            <a:cxnLst/>
            <a:rect l="l" t="t" r="r" b="b"/>
            <a:pathLst>
              <a:path w="170687" h="0">
                <a:moveTo>
                  <a:pt x="0" y="0"/>
                </a:moveTo>
                <a:lnTo>
                  <a:pt x="170687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743201" y="4747386"/>
            <a:ext cx="2982595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455">
                <a:latin typeface="Cambria Math"/>
                <a:cs typeface="Cambria Math"/>
              </a:rPr>
              <a:t> </a:t>
            </a:r>
            <a:r>
              <a:rPr dirty="0" smtClean="0" baseline="-15432" sz="1350" spc="1064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(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667">
                <a:latin typeface="Cambria Math"/>
                <a:cs typeface="Cambria Math"/>
              </a:rPr>
              <a:t> </a:t>
            </a:r>
            <a:r>
              <a:rPr dirty="0" smtClean="0" baseline="-15432" sz="1350" spc="-172">
                <a:latin typeface="Cambria Math"/>
                <a:cs typeface="Cambria Math"/>
              </a:rPr>
              <a:t> </a:t>
            </a:r>
            <a:r>
              <a:rPr dirty="0" smtClean="0" baseline="2136" sz="1950" spc="592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434">
                <a:latin typeface="Cambria Math"/>
                <a:cs typeface="Cambria Math"/>
              </a:rPr>
              <a:t> </a:t>
            </a:r>
            <a:r>
              <a:rPr dirty="0" smtClean="0" baseline="-15432" sz="1350" spc="-172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112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(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600">
                <a:latin typeface="Cambria Math"/>
                <a:cs typeface="Cambria Math"/>
              </a:rPr>
              <a:t> </a:t>
            </a:r>
            <a:r>
              <a:rPr dirty="0" smtClean="0" sz="1300" spc="615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)(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sz="1300" spc="40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)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02004" y="5207889"/>
            <a:ext cx="176339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600">
                <a:latin typeface="Cambria Math"/>
                <a:cs typeface="Cambria Math"/>
              </a:rPr>
              <a:t> </a:t>
            </a:r>
            <a:r>
              <a:rPr dirty="0" smtClean="0" sz="1300" spc="615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127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68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445894" y="5610287"/>
            <a:ext cx="4827436" cy="26858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19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140" y="342392"/>
            <a:ext cx="2999740" cy="1005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820419" marR="817880" indent="-2540">
              <a:lnSpc>
                <a:spcPts val="149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Engineering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Colle</a:t>
            </a:r>
            <a:r>
              <a:rPr dirty="0" smtClean="0" sz="1300" spc="-5">
                <a:latin typeface="Times New Roman"/>
                <a:cs typeface="Times New Roman"/>
              </a:rPr>
              <a:t>g</a:t>
            </a:r>
            <a:r>
              <a:rPr dirty="0" smtClean="0" sz="1300" spc="-1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42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262255" marR="259715">
              <a:lnSpc>
                <a:spcPct val="103099"/>
              </a:lnSpc>
              <a:spcBef>
                <a:spcPts val="210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r</a:t>
            </a:r>
            <a:r>
              <a:rPr dirty="0" smtClean="0" sz="1300" spc="-5">
                <a:latin typeface="Times New Roman"/>
                <a:cs typeface="Times New Roman"/>
              </a:rPr>
              <a:t> 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</a:t>
            </a:r>
            <a:r>
              <a:rPr dirty="0" smtClean="0" sz="1300" spc="0">
                <a:latin typeface="Times New Roman"/>
                <a:cs typeface="Times New Roman"/>
              </a:rPr>
              <a:t>2</a:t>
            </a:r>
            <a:r>
              <a:rPr dirty="0" smtClean="0" sz="1300" spc="-10">
                <a:latin typeface="Times New Roman"/>
                <a:cs typeface="Times New Roman"/>
              </a:rPr>
              <a:t>016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276225"/>
            <a:ext cx="1304925" cy="1159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1795972"/>
            <a:ext cx="5971540" cy="167258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436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x</a:t>
            </a:r>
            <a:r>
              <a:rPr dirty="0" smtClean="0" sz="1400" spc="-20" b="1" i="1">
                <a:latin typeface="Times New Roman"/>
                <a:cs typeface="Times New Roman"/>
              </a:rPr>
              <a:t>a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0" b="1" i="1">
                <a:latin typeface="Times New Roman"/>
                <a:cs typeface="Times New Roman"/>
              </a:rPr>
              <a:t>le</a:t>
            </a:r>
            <a:r>
              <a:rPr dirty="0" smtClean="0" sz="1400" spc="20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(</a:t>
            </a:r>
            <a:r>
              <a:rPr dirty="0" smtClean="0" sz="1400" spc="5" b="1" i="1">
                <a:latin typeface="Times New Roman"/>
                <a:cs typeface="Times New Roman"/>
              </a:rPr>
              <a:t>4</a:t>
            </a:r>
            <a:r>
              <a:rPr dirty="0" smtClean="0" sz="1400" spc="0" b="1" i="1">
                <a:latin typeface="Times New Roman"/>
                <a:cs typeface="Times New Roman"/>
              </a:rPr>
              <a:t>):</a:t>
            </a:r>
            <a:r>
              <a:rPr dirty="0" smtClean="0" sz="1400" spc="20" b="1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1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ork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4.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25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S </a:t>
            </a:r>
            <a:r>
              <a:rPr dirty="0" smtClean="0" baseline="-12345" sz="1350" spc="-112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5">
                <a:latin typeface="Times New Roman"/>
                <a:cs typeface="Times New Roman"/>
              </a:rPr>
              <a:t>µ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E </a:t>
            </a:r>
            <a:r>
              <a:rPr dirty="0" smtClean="0" baseline="-12345" sz="135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5">
                <a:latin typeface="Times New Roman"/>
                <a:cs typeface="Times New Roman"/>
              </a:rPr>
              <a:t>µ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C </a:t>
            </a:r>
            <a:r>
              <a:rPr dirty="0" smtClean="0" baseline="-12345" sz="135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5">
                <a:latin typeface="Times New Roman"/>
                <a:cs typeface="Times New Roman"/>
              </a:rPr>
              <a:t>µ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S</a:t>
            </a:r>
            <a:r>
              <a:rPr dirty="0" smtClean="0" baseline="-12345" sz="1350" spc="22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Ω,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1</a:t>
            </a:r>
            <a:r>
              <a:rPr dirty="0" smtClean="0" baseline="-12345" sz="135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Ω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3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, 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2 </a:t>
            </a:r>
            <a:r>
              <a:rPr dirty="0" smtClean="0" baseline="-12345" sz="1350" spc="-9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kΩ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E </a:t>
            </a:r>
            <a:r>
              <a:rPr dirty="0" smtClean="0" baseline="-12345" sz="1350" spc="-9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kΩ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C </a:t>
            </a:r>
            <a:r>
              <a:rPr dirty="0" smtClean="0" baseline="-12345" sz="1350" spc="-10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kΩ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L </a:t>
            </a:r>
            <a:r>
              <a:rPr dirty="0" smtClean="0" baseline="-12345" sz="135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2.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kΩ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β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baseline="-12345" sz="1350" spc="-7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C </a:t>
            </a:r>
            <a:r>
              <a:rPr dirty="0" smtClean="0" baseline="-12345" sz="1350" spc="-10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o </a:t>
            </a:r>
            <a:r>
              <a:rPr dirty="0" smtClean="0" baseline="-12345" sz="1350" spc="-89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∞</a:t>
            </a:r>
            <a:r>
              <a:rPr dirty="0" smtClean="0" sz="1400" spc="0">
                <a:latin typeface="Times New Roman"/>
                <a:cs typeface="Times New Roman"/>
              </a:rPr>
              <a:t>Ω,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5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7">
                <a:latin typeface="Times New Roman"/>
                <a:cs typeface="Times New Roman"/>
              </a:rPr>
              <a:t>b</a:t>
            </a:r>
            <a:r>
              <a:rPr dirty="0" smtClean="0" baseline="-12345" sz="1350" spc="0">
                <a:latin typeface="Times New Roman"/>
                <a:cs typeface="Times New Roman"/>
              </a:rPr>
              <a:t>e </a:t>
            </a:r>
            <a:r>
              <a:rPr dirty="0" smtClean="0" baseline="-12345" sz="135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6pf,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baseline="-12345" sz="1350" spc="7">
                <a:latin typeface="Times New Roman"/>
                <a:cs typeface="Times New Roman"/>
              </a:rPr>
              <a:t>b</a:t>
            </a:r>
            <a:r>
              <a:rPr dirty="0" smtClean="0" baseline="-12345" sz="1350" spc="0">
                <a:latin typeface="Times New Roman"/>
                <a:cs typeface="Times New Roman"/>
              </a:rPr>
              <a:t>c </a:t>
            </a:r>
            <a:r>
              <a:rPr dirty="0" smtClean="0" baseline="-12345" sz="135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pf,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baseline="-12345" sz="1350" spc="-7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e </a:t>
            </a:r>
            <a:r>
              <a:rPr dirty="0" smtClean="0" baseline="-12345" sz="135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1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f,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baseline="-12345" sz="1350" spc="-15">
                <a:latin typeface="Times New Roman"/>
                <a:cs typeface="Times New Roman"/>
              </a:rPr>
              <a:t>W</a:t>
            </a:r>
            <a:r>
              <a:rPr dirty="0" smtClean="0" baseline="-12345" sz="1350" spc="0">
                <a:latin typeface="Times New Roman"/>
                <a:cs typeface="Times New Roman"/>
              </a:rPr>
              <a:t>i </a:t>
            </a:r>
            <a:r>
              <a:rPr dirty="0" smtClean="0" baseline="-12345" sz="1350" spc="-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6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f,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-15">
                <a:latin typeface="Times New Roman"/>
                <a:cs typeface="Times New Roman"/>
              </a:rPr>
              <a:t>W</a:t>
            </a:r>
            <a:r>
              <a:rPr dirty="0" smtClean="0" baseline="-12345" sz="1350" spc="0">
                <a:latin typeface="Times New Roman"/>
                <a:cs typeface="Times New Roman"/>
              </a:rPr>
              <a:t>o </a:t>
            </a:r>
            <a:r>
              <a:rPr dirty="0" smtClean="0" baseline="-12345" sz="1350" spc="-142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8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28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So</a:t>
            </a:r>
            <a:r>
              <a:rPr dirty="0" smtClean="0" sz="1400" spc="5" b="1" i="1">
                <a:latin typeface="Times New Roman"/>
                <a:cs typeface="Times New Roman"/>
              </a:rPr>
              <a:t>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: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c b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vo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3892930"/>
            <a:ext cx="514350" cy="1555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355">
                <a:latin typeface="Cambria Math"/>
                <a:cs typeface="Cambria Math"/>
              </a:rPr>
              <a:t> </a:t>
            </a:r>
            <a:r>
              <a:rPr dirty="0" smtClean="0" baseline="-15432" sz="1350" spc="615">
                <a:latin typeface="Cambria Math"/>
                <a:cs typeface="Cambria Math"/>
              </a:rPr>
              <a:t> </a:t>
            </a:r>
            <a:r>
              <a:rPr dirty="0" smtClean="0" baseline="-15432" sz="1350" spc="615">
                <a:latin typeface="Cambria Math"/>
                <a:cs typeface="Cambria Math"/>
              </a:rPr>
              <a:t> </a:t>
            </a:r>
            <a:r>
              <a:rPr dirty="0" smtClean="0" baseline="-15432" sz="1350" spc="52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baseline="-38461" sz="1950" spc="802">
                <a:latin typeface="Cambria Math"/>
                <a:cs typeface="Cambria Math"/>
              </a:rPr>
              <a:t> </a:t>
            </a:r>
            <a:endParaRPr baseline="-38461" sz="195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74394" y="3687190"/>
            <a:ext cx="381000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0683" sz="1950" spc="765">
                <a:latin typeface="Cambria Math"/>
                <a:cs typeface="Cambria Math"/>
              </a:rPr>
              <a:t> </a:t>
            </a:r>
            <a:r>
              <a:rPr dirty="0" smtClean="0" sz="900" spc="370">
                <a:latin typeface="Cambria Math"/>
                <a:cs typeface="Cambria Math"/>
              </a:rPr>
              <a:t> </a:t>
            </a:r>
            <a:r>
              <a:rPr dirty="0" smtClean="0" baseline="10683" sz="1950" spc="315">
                <a:latin typeface="Cambria Math"/>
                <a:cs typeface="Cambria Math"/>
              </a:rPr>
              <a:t> </a:t>
            </a:r>
            <a:r>
              <a:rPr dirty="0" smtClean="0" sz="900" spc="254">
                <a:latin typeface="Cambria Math"/>
                <a:cs typeface="Cambria Math"/>
              </a:rPr>
              <a:t> 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85061" y="4037710"/>
            <a:ext cx="463550" cy="34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84175" algn="l"/>
              </a:tabLst>
            </a:pPr>
            <a:r>
              <a:rPr dirty="0" smtClean="0" sz="900" spc="320">
                <a:latin typeface="Cambria Math"/>
                <a:cs typeface="Cambria Math"/>
              </a:rPr>
              <a:t> </a:t>
            </a:r>
            <a:r>
              <a:rPr dirty="0" smtClean="0" sz="900" spc="320">
                <a:latin typeface="Cambria Math"/>
                <a:cs typeface="Cambria Math"/>
              </a:rPr>
              <a:t>	</a:t>
            </a:r>
            <a:r>
              <a:rPr dirty="0" smtClean="0" sz="900" spc="320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98702" y="3844925"/>
            <a:ext cx="544068" cy="0"/>
          </a:xfrm>
          <a:custGeom>
            <a:avLst/>
            <a:gdLst/>
            <a:ahLst/>
            <a:cxnLst/>
            <a:rect l="l" t="t" r="r" b="b"/>
            <a:pathLst>
              <a:path w="544068" h="0">
                <a:moveTo>
                  <a:pt x="0" y="0"/>
                </a:moveTo>
                <a:lnTo>
                  <a:pt x="544068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2057654" y="3844925"/>
            <a:ext cx="969568" cy="0"/>
          </a:xfrm>
          <a:custGeom>
            <a:avLst/>
            <a:gdLst/>
            <a:ahLst/>
            <a:cxnLst/>
            <a:rect l="l" t="t" r="r" b="b"/>
            <a:pathLst>
              <a:path w="969568" h="0">
                <a:moveTo>
                  <a:pt x="0" y="0"/>
                </a:moveTo>
                <a:lnTo>
                  <a:pt x="969568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242182" y="3844925"/>
            <a:ext cx="368807" cy="0"/>
          </a:xfrm>
          <a:custGeom>
            <a:avLst/>
            <a:gdLst/>
            <a:ahLst/>
            <a:cxnLst/>
            <a:rect l="l" t="t" r="r" b="b"/>
            <a:pathLst>
              <a:path w="368807" h="0">
                <a:moveTo>
                  <a:pt x="0" y="0"/>
                </a:moveTo>
                <a:lnTo>
                  <a:pt x="368807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494789" y="3892930"/>
            <a:ext cx="2524760" cy="1555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93700">
              <a:lnSpc>
                <a:spcPts val="85"/>
              </a:lnSpc>
              <a:tabLst>
                <a:tab pos="1577975" algn="l"/>
                <a:tab pos="2161540" algn="l"/>
              </a:tabLst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	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	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ts val="1135"/>
              </a:lnSpc>
              <a:tabLst>
                <a:tab pos="562610" algn="l"/>
                <a:tab pos="1840230" algn="l"/>
              </a:tabLst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	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r>
              <a:rPr dirty="0" smtClean="0" sz="1300" spc="-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	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28773" y="3602863"/>
            <a:ext cx="149034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113155" algn="l"/>
              </a:tabLst>
            </a:pP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-7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50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-15">
                <a:latin typeface="Cambria Math"/>
                <a:cs typeface="Cambria Math"/>
              </a:rPr>
              <a:t>	</a:t>
            </a:r>
            <a:r>
              <a:rPr dirty="0" smtClean="0" sz="1300" spc="430">
                <a:latin typeface="Cambria Math"/>
                <a:cs typeface="Cambria Math"/>
              </a:rPr>
              <a:t>  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266748" y="4472813"/>
            <a:ext cx="187452" cy="0"/>
          </a:xfrm>
          <a:custGeom>
            <a:avLst/>
            <a:gdLst/>
            <a:ahLst/>
            <a:cxnLst/>
            <a:rect l="l" t="t" r="r" b="b"/>
            <a:pathLst>
              <a:path w="187452" h="0">
                <a:moveTo>
                  <a:pt x="0" y="0"/>
                </a:moveTo>
                <a:lnTo>
                  <a:pt x="187452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902004" y="4520819"/>
            <a:ext cx="734060" cy="1555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97535" algn="l"/>
              </a:tabLst>
            </a:pPr>
            <a:r>
              <a:rPr dirty="0" smtClean="0" sz="1300" spc="125">
                <a:latin typeface="Cambria Math"/>
                <a:cs typeface="Cambria Math"/>
              </a:rPr>
              <a:t> </a:t>
            </a:r>
            <a:r>
              <a:rPr dirty="0" smtClean="0" baseline="-15432" sz="1350" spc="562">
                <a:latin typeface="Cambria Math"/>
                <a:cs typeface="Cambria Math"/>
              </a:rPr>
              <a:t> </a:t>
            </a:r>
            <a:r>
              <a:rPr dirty="0" smtClean="0" baseline="-15432" sz="1350" spc="562">
                <a:latin typeface="Cambria Math"/>
                <a:cs typeface="Cambria Math"/>
              </a:rPr>
              <a:t> </a:t>
            </a:r>
            <a:r>
              <a:rPr dirty="0" smtClean="0" baseline="-15432" sz="1350" spc="67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baseline="-38461" sz="1950" spc="802">
                <a:latin typeface="Cambria Math"/>
                <a:cs typeface="Cambria Math"/>
              </a:rPr>
              <a:t> </a:t>
            </a:r>
            <a:r>
              <a:rPr dirty="0" smtClean="0" baseline="-38461" sz="1950" spc="802">
                <a:latin typeface="Cambria Math"/>
                <a:cs typeface="Cambria Math"/>
              </a:rPr>
              <a:t>	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64666" y="4395851"/>
            <a:ext cx="1105535" cy="67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03860" algn="l"/>
              </a:tabLst>
            </a:pPr>
            <a:r>
              <a:rPr dirty="0" smtClean="0" sz="1300" spc="355">
                <a:latin typeface="Cambria Math"/>
                <a:cs typeface="Cambria Math"/>
              </a:rPr>
              <a:t> </a:t>
            </a:r>
            <a:r>
              <a:rPr dirty="0" smtClean="0" baseline="-15432" sz="1350" spc="562">
                <a:latin typeface="Cambria Math"/>
                <a:cs typeface="Cambria Math"/>
              </a:rPr>
              <a:t> </a:t>
            </a:r>
            <a:r>
              <a:rPr dirty="0" smtClean="0" baseline="-15432" sz="1350" spc="562">
                <a:latin typeface="Cambria Math"/>
                <a:cs typeface="Cambria Math"/>
              </a:rPr>
              <a:t>	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r>
              <a:rPr dirty="0" smtClean="0" sz="1300" spc="4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56105" y="4551298"/>
            <a:ext cx="99060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37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55977" y="4632071"/>
            <a:ext cx="320040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669033" y="4472813"/>
            <a:ext cx="693419" cy="0"/>
          </a:xfrm>
          <a:custGeom>
            <a:avLst/>
            <a:gdLst/>
            <a:ahLst/>
            <a:cxnLst/>
            <a:rect l="l" t="t" r="r" b="b"/>
            <a:pathLst>
              <a:path w="693419" h="0">
                <a:moveTo>
                  <a:pt x="0" y="0"/>
                </a:moveTo>
                <a:lnTo>
                  <a:pt x="693419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2577719" y="4472813"/>
            <a:ext cx="310895" cy="0"/>
          </a:xfrm>
          <a:custGeom>
            <a:avLst/>
            <a:gdLst/>
            <a:ahLst/>
            <a:cxnLst/>
            <a:rect l="l" t="t" r="r" b="b"/>
            <a:pathLst>
              <a:path w="310895" h="0">
                <a:moveTo>
                  <a:pt x="0" y="0"/>
                </a:moveTo>
                <a:lnTo>
                  <a:pt x="310895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395473" y="4395851"/>
            <a:ext cx="1273810" cy="2806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82245">
              <a:lnSpc>
                <a:spcPts val="35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1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ts val="1025"/>
              </a:lnSpc>
              <a:tabLst>
                <a:tab pos="539750" algn="l"/>
              </a:tabLst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	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670">
                <a:latin typeface="Cambria Math"/>
                <a:cs typeface="Cambria Math"/>
              </a:rPr>
              <a:t>  </a:t>
            </a:r>
            <a:endParaRPr sz="1300">
              <a:latin typeface="Cambria Math"/>
              <a:cs typeface="Cambria Math"/>
            </a:endParaRPr>
          </a:p>
          <a:p>
            <a:pPr>
              <a:lnSpc>
                <a:spcPts val="800"/>
              </a:lnSpc>
              <a:spcBef>
                <a:spcPts val="33"/>
              </a:spcBef>
            </a:pPr>
            <a:endParaRPr sz="800"/>
          </a:p>
          <a:p>
            <a:pPr marL="189865">
              <a:lnSpc>
                <a:spcPct val="100000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253032" y="5102478"/>
            <a:ext cx="553211" cy="0"/>
          </a:xfrm>
          <a:custGeom>
            <a:avLst/>
            <a:gdLst/>
            <a:ahLst/>
            <a:cxnLst/>
            <a:rect l="l" t="t" r="r" b="b"/>
            <a:pathLst>
              <a:path w="553212" h="0">
                <a:moveTo>
                  <a:pt x="0" y="0"/>
                </a:moveTo>
                <a:lnTo>
                  <a:pt x="553211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902004" y="4860416"/>
            <a:ext cx="1643380" cy="4457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11480">
              <a:lnSpc>
                <a:spcPts val="1395"/>
              </a:lnSpc>
            </a:pP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665">
                <a:latin typeface="Cambria Math"/>
                <a:cs typeface="Cambria Math"/>
              </a:rPr>
              <a:t>  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ts val="1145"/>
              </a:lnSpc>
            </a:pPr>
            <a:r>
              <a:rPr dirty="0" smtClean="0" sz="1300" spc="100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7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baseline="-38461" sz="1950" spc="644">
                <a:latin typeface="Cambria Math"/>
                <a:cs typeface="Cambria Math"/>
              </a:rPr>
              <a:t> </a:t>
            </a:r>
            <a:r>
              <a:rPr dirty="0" smtClean="0" baseline="-38461" sz="1950" spc="-44">
                <a:latin typeface="Cambria Math"/>
                <a:cs typeface="Cambria Math"/>
              </a:rPr>
              <a:t> </a:t>
            </a:r>
            <a:r>
              <a:rPr dirty="0" smtClean="0" baseline="-38461" sz="1950" spc="644">
                <a:latin typeface="Cambria Math"/>
                <a:cs typeface="Cambria Math"/>
              </a:rPr>
              <a:t>  </a:t>
            </a:r>
            <a:r>
              <a:rPr dirty="0" smtClean="0" baseline="-38461" sz="1950" spc="1005">
                <a:latin typeface="Cambria Math"/>
                <a:cs typeface="Cambria Math"/>
              </a:rPr>
              <a:t> </a:t>
            </a:r>
            <a:r>
              <a:rPr dirty="0" smtClean="0" baseline="-38461" sz="1950" spc="997">
                <a:latin typeface="Cambria Math"/>
                <a:cs typeface="Cambria Math"/>
              </a:rPr>
              <a:t> </a:t>
            </a:r>
            <a:r>
              <a:rPr dirty="0" smtClean="0" baseline="-38461" sz="1950" spc="13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80">
                <a:latin typeface="Cambria Math"/>
                <a:cs typeface="Cambria Math"/>
              </a:rPr>
              <a:t> 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02004" y="5479160"/>
            <a:ext cx="3719829" cy="570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100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7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 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80">
                <a:latin typeface="Cambria Math"/>
                <a:cs typeface="Cambria Math"/>
              </a:rPr>
              <a:t>  </a:t>
            </a:r>
            <a:r>
              <a:rPr dirty="0" smtClean="0" sz="1300" spc="475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127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59">
                <a:latin typeface="Cambria Math"/>
                <a:cs typeface="Cambria Math"/>
              </a:rPr>
              <a:t>     </a:t>
            </a:r>
            <a:r>
              <a:rPr dirty="0" smtClean="0" sz="1300" spc="7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1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>
              <a:lnSpc>
                <a:spcPts val="1100"/>
              </a:lnSpc>
              <a:spcBef>
                <a:spcPts val="60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he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Mi</a:t>
            </a:r>
            <a:r>
              <a:rPr dirty="0" smtClean="0" sz="1400" spc="-10" b="1" i="1">
                <a:latin typeface="Times New Roman"/>
                <a:cs typeface="Times New Roman"/>
              </a:rPr>
              <a:t>d</a:t>
            </a:r>
            <a:r>
              <a:rPr dirty="0" smtClean="0" sz="1400" spc="-10" b="1" i="1">
                <a:latin typeface="Times New Roman"/>
                <a:cs typeface="Times New Roman"/>
              </a:rPr>
              <a:t>b</a:t>
            </a:r>
            <a:r>
              <a:rPr dirty="0" smtClean="0" sz="1400" spc="0" b="1" i="1">
                <a:latin typeface="Times New Roman"/>
                <a:cs typeface="Times New Roman"/>
              </a:rPr>
              <a:t>and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25" b="1" i="1">
                <a:latin typeface="Times New Roman"/>
                <a:cs typeface="Times New Roman"/>
              </a:rPr>
              <a:t>G</a:t>
            </a:r>
            <a:r>
              <a:rPr dirty="0" smtClean="0" sz="1400" spc="0" b="1" i="1">
                <a:latin typeface="Times New Roman"/>
                <a:cs typeface="Times New Roman"/>
              </a:rPr>
              <a:t>ain</a:t>
            </a:r>
            <a:r>
              <a:rPr dirty="0" smtClean="0" sz="1400" spc="-10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f the 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y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2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m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is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de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5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n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b</a:t>
            </a:r>
            <a:r>
              <a:rPr dirty="0" smtClean="0" sz="1400" spc="0" b="1" i="1">
                <a:latin typeface="Times New Roman"/>
                <a:cs typeface="Times New Roman"/>
              </a:rPr>
              <a:t>y: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309369" y="6486271"/>
            <a:ext cx="141731" cy="0"/>
          </a:xfrm>
          <a:custGeom>
            <a:avLst/>
            <a:gdLst/>
            <a:ahLst/>
            <a:cxnLst/>
            <a:rect l="l" t="t" r="r" b="b"/>
            <a:pathLst>
              <a:path w="141731" h="0">
                <a:moveTo>
                  <a:pt x="0" y="0"/>
                </a:moveTo>
                <a:lnTo>
                  <a:pt x="141731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902004" y="6534277"/>
            <a:ext cx="728980" cy="1555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25">
                <a:latin typeface="Cambria Math"/>
                <a:cs typeface="Cambria Math"/>
              </a:rPr>
              <a:t> </a:t>
            </a:r>
            <a:r>
              <a:rPr dirty="0" smtClean="0" baseline="-15432" sz="1350" spc="457">
                <a:latin typeface="Cambria Math"/>
                <a:cs typeface="Cambria Math"/>
              </a:rPr>
              <a:t> </a:t>
            </a:r>
            <a:r>
              <a:rPr dirty="0" smtClean="0" baseline="-15432" sz="1350" spc="457">
                <a:latin typeface="Cambria Math"/>
                <a:cs typeface="Cambria Math"/>
              </a:rPr>
              <a:t> </a:t>
            </a:r>
            <a:r>
              <a:rPr dirty="0" smtClean="0" baseline="-15432" sz="1350" spc="82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110">
                <a:latin typeface="Cambria Math"/>
                <a:cs typeface="Cambria Math"/>
              </a:rPr>
              <a:t> </a:t>
            </a:r>
            <a:r>
              <a:rPr dirty="0" smtClean="0" baseline="-38461" sz="1950" spc="780">
                <a:latin typeface="Cambria Math"/>
                <a:cs typeface="Cambria Math"/>
              </a:rPr>
              <a:t> </a:t>
            </a:r>
            <a:r>
              <a:rPr dirty="0" smtClean="0" baseline="-38461" sz="1950" spc="780">
                <a:latin typeface="Cambria Math"/>
                <a:cs typeface="Cambria Math"/>
              </a:rPr>
              <a:t> </a:t>
            </a:r>
            <a:r>
              <a:rPr dirty="0" smtClean="0" baseline="-38461" sz="1950" spc="67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96669" y="6409309"/>
            <a:ext cx="926465" cy="67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67665" algn="l"/>
              </a:tabLst>
            </a:pPr>
            <a:r>
              <a:rPr dirty="0" smtClean="0" sz="1300" spc="210">
                <a:latin typeface="Cambria Math"/>
                <a:cs typeface="Cambria Math"/>
              </a:rPr>
              <a:t> </a:t>
            </a:r>
            <a:r>
              <a:rPr dirty="0" smtClean="0" baseline="-15432" sz="1350" spc="494">
                <a:latin typeface="Cambria Math"/>
                <a:cs typeface="Cambria Math"/>
              </a:rPr>
              <a:t> </a:t>
            </a:r>
            <a:r>
              <a:rPr dirty="0" smtClean="0" baseline="-15432" sz="1350" spc="494">
                <a:latin typeface="Cambria Math"/>
                <a:cs typeface="Cambria Math"/>
              </a:rPr>
              <a:t>	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382">
                <a:latin typeface="Cambria Math"/>
                <a:cs typeface="Cambria Math"/>
              </a:rPr>
              <a:t> </a:t>
            </a:r>
            <a:r>
              <a:rPr dirty="0" smtClean="0" baseline="-15432" sz="1350" spc="-172">
                <a:latin typeface="Cambria Math"/>
                <a:cs typeface="Cambria Math"/>
              </a:rPr>
              <a:t> </a:t>
            </a:r>
            <a:r>
              <a:rPr dirty="0" smtClean="0" sz="1300" spc="390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434">
                <a:latin typeface="Cambria Math"/>
                <a:cs typeface="Cambria Math"/>
              </a:rPr>
              <a:t> </a:t>
            </a:r>
            <a:endParaRPr baseline="-15432" sz="135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83538" y="6679057"/>
            <a:ext cx="622300" cy="34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47370" algn="l"/>
              </a:tabLst>
            </a:pPr>
            <a:r>
              <a:rPr dirty="0" smtClean="0" sz="900" spc="114">
                <a:latin typeface="Cambria Math"/>
                <a:cs typeface="Cambria Math"/>
              </a:rPr>
              <a:t> </a:t>
            </a:r>
            <a:r>
              <a:rPr dirty="0" smtClean="0" sz="900" spc="114">
                <a:latin typeface="Cambria Math"/>
                <a:cs typeface="Cambria Math"/>
              </a:rPr>
              <a:t>	</a:t>
            </a:r>
            <a:r>
              <a:rPr dirty="0" smtClean="0" sz="900" spc="28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664461" y="6486271"/>
            <a:ext cx="556260" cy="0"/>
          </a:xfrm>
          <a:custGeom>
            <a:avLst/>
            <a:gdLst/>
            <a:ahLst/>
            <a:cxnLst/>
            <a:rect l="l" t="t" r="r" b="b"/>
            <a:pathLst>
              <a:path w="556260" h="0">
                <a:moveTo>
                  <a:pt x="0" y="0"/>
                </a:moveTo>
                <a:lnTo>
                  <a:pt x="556260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868170" y="6480428"/>
            <a:ext cx="152654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00125" algn="l"/>
              </a:tabLst>
            </a:pPr>
            <a:r>
              <a:rPr dirty="0" smtClean="0" sz="1300" spc="325">
                <a:latin typeface="Cambria Math"/>
                <a:cs typeface="Cambria Math"/>
              </a:rPr>
              <a:t> </a:t>
            </a:r>
            <a:r>
              <a:rPr dirty="0" smtClean="0" sz="1300" spc="325">
                <a:latin typeface="Cambria Math"/>
                <a:cs typeface="Cambria Math"/>
              </a:rPr>
              <a:t>	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-15">
                <a:latin typeface="Cambria Math"/>
                <a:cs typeface="Cambria Math"/>
              </a:rPr>
              <a:t> </a:t>
            </a:r>
            <a:r>
              <a:rPr dirty="0" smtClean="0" sz="1300" spc="480">
                <a:latin typeface="Cambria Math"/>
                <a:cs typeface="Cambria Math"/>
              </a:rPr>
              <a:t> 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253742" y="6534277"/>
            <a:ext cx="318135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574163" y="6244209"/>
            <a:ext cx="110109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-10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5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)</a:t>
            </a:r>
            <a:r>
              <a:rPr dirty="0" smtClean="0" sz="1300" spc="390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)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586863" y="6486271"/>
            <a:ext cx="1075943" cy="0"/>
          </a:xfrm>
          <a:custGeom>
            <a:avLst/>
            <a:gdLst/>
            <a:ahLst/>
            <a:cxnLst/>
            <a:rect l="l" t="t" r="r" b="b"/>
            <a:pathLst>
              <a:path w="1075943" h="0">
                <a:moveTo>
                  <a:pt x="0" y="0"/>
                </a:moveTo>
                <a:lnTo>
                  <a:pt x="1075943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3695827" y="6369177"/>
            <a:ext cx="62484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680">
                <a:latin typeface="Cambria Math"/>
                <a:cs typeface="Cambria Math"/>
              </a:rPr>
              <a:t> 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02004" y="6896861"/>
            <a:ext cx="4293870" cy="1652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60">
                <a:latin typeface="Cambria Math"/>
                <a:cs typeface="Cambria Math"/>
              </a:rPr>
              <a:t> </a:t>
            </a:r>
            <a:r>
              <a:rPr dirty="0" smtClean="0" baseline="-15432" sz="1350" spc="517">
                <a:latin typeface="Cambria Math"/>
                <a:cs typeface="Cambria Math"/>
              </a:rPr>
              <a:t> </a:t>
            </a:r>
            <a:r>
              <a:rPr dirty="0" smtClean="0" baseline="-15432" sz="1350" spc="540">
                <a:latin typeface="Cambria Math"/>
                <a:cs typeface="Cambria Math"/>
              </a:rPr>
              <a:t> </a:t>
            </a:r>
            <a:r>
              <a:rPr dirty="0" smtClean="0" baseline="-15432" sz="1350" spc="172">
                <a:latin typeface="Cambria Math"/>
                <a:cs typeface="Cambria Math"/>
              </a:rPr>
              <a:t> </a:t>
            </a:r>
            <a:r>
              <a:rPr dirty="0" smtClean="0" baseline="-15432" sz="1350" spc="172">
                <a:latin typeface="Cambria Math"/>
                <a:cs typeface="Cambria Math"/>
              </a:rPr>
              <a:t> </a:t>
            </a:r>
            <a:r>
              <a:rPr dirty="0" smtClean="0" baseline="-15432" sz="1350" spc="6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352">
                <a:latin typeface="Cambria Math"/>
                <a:cs typeface="Cambria Math"/>
              </a:rPr>
              <a:t> </a:t>
            </a:r>
            <a:r>
              <a:rPr dirty="0" smtClean="0" baseline="-15432" sz="1350" spc="-179">
                <a:latin typeface="Cambria Math"/>
                <a:cs typeface="Cambria Math"/>
              </a:rPr>
              <a:t> </a:t>
            </a:r>
            <a:r>
              <a:rPr dirty="0" smtClean="0" baseline="2136" sz="1950" spc="585">
                <a:latin typeface="Cambria Math"/>
                <a:cs typeface="Cambria Math"/>
              </a:rPr>
              <a:t> </a:t>
            </a:r>
            <a:r>
              <a:rPr dirty="0" smtClean="0" sz="1300" spc="484">
                <a:latin typeface="Cambria Math"/>
                <a:cs typeface="Cambria Math"/>
              </a:rPr>
              <a:t> </a:t>
            </a:r>
            <a:r>
              <a:rPr dirty="0" smtClean="0" baseline="-15432" sz="1350" spc="555">
                <a:latin typeface="Cambria Math"/>
                <a:cs typeface="Cambria Math"/>
              </a:rPr>
              <a:t> </a:t>
            </a:r>
            <a:r>
              <a:rPr dirty="0" smtClean="0" baseline="2136" sz="1950" spc="585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555">
                <a:latin typeface="Cambria Math"/>
                <a:cs typeface="Cambria Math"/>
              </a:rPr>
              <a:t> </a:t>
            </a:r>
            <a:r>
              <a:rPr dirty="0" smtClean="0" baseline="2136" sz="1950" spc="58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100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7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8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5">
                <a:latin typeface="Cambria Math"/>
                <a:cs typeface="Cambria Math"/>
              </a:rPr>
              <a:t> </a:t>
            </a:r>
            <a:r>
              <a:rPr dirty="0" smtClean="0" baseline="2136" sz="1950" spc="58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58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607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r>
              <a:rPr dirty="0" smtClean="0" sz="1300" spc="7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1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499745" marR="961390" indent="-487680">
              <a:lnSpc>
                <a:spcPts val="2860"/>
              </a:lnSpc>
              <a:spcBef>
                <a:spcPts val="235"/>
              </a:spcBef>
              <a:tabLst>
                <a:tab pos="501650" algn="l"/>
              </a:tabLst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		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i </a:t>
            </a:r>
            <a:r>
              <a:rPr dirty="0" smtClean="0" baseline="-12345" sz="1350" spc="-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-22">
                <a:latin typeface="Times New Roman"/>
                <a:cs typeface="Times New Roman"/>
              </a:rPr>
              <a:t>w</a:t>
            </a:r>
            <a:r>
              <a:rPr dirty="0" smtClean="0" baseline="-12345" sz="1350" spc="0">
                <a:latin typeface="Times New Roman"/>
                <a:cs typeface="Times New Roman"/>
              </a:rPr>
              <a:t>i </a:t>
            </a:r>
            <a:r>
              <a:rPr dirty="0" smtClean="0" baseline="-12345" sz="1350" spc="-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7">
                <a:latin typeface="Times New Roman"/>
                <a:cs typeface="Times New Roman"/>
              </a:rPr>
              <a:t>b</a:t>
            </a:r>
            <a:r>
              <a:rPr dirty="0" smtClean="0" baseline="-12345" sz="1350" spc="0">
                <a:latin typeface="Times New Roman"/>
                <a:cs typeface="Times New Roman"/>
              </a:rPr>
              <a:t>e </a:t>
            </a:r>
            <a:r>
              <a:rPr dirty="0" smtClean="0" baseline="-12345" sz="135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Mi 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Mi</a:t>
            </a:r>
            <a:r>
              <a:rPr dirty="0" smtClean="0" baseline="-12345" sz="135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baseline="-12345" sz="1350" spc="-1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7">
                <a:latin typeface="Times New Roman"/>
                <a:cs typeface="Times New Roman"/>
              </a:rPr>
              <a:t>bc</a:t>
            </a:r>
            <a:r>
              <a:rPr dirty="0" smtClean="0" baseline="-12345" sz="1350" spc="7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i </a:t>
            </a:r>
            <a:r>
              <a:rPr dirty="0" smtClean="0" baseline="-12345" sz="1350" spc="-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5">
                <a:latin typeface="Times New Roman"/>
                <a:cs typeface="Times New Roman"/>
              </a:rPr>
              <a:t>C</a:t>
            </a:r>
            <a:r>
              <a:rPr dirty="0" smtClean="0" baseline="-12345" sz="1350" spc="-22">
                <a:latin typeface="Times New Roman"/>
                <a:cs typeface="Times New Roman"/>
              </a:rPr>
              <a:t>w</a:t>
            </a:r>
            <a:r>
              <a:rPr dirty="0" smtClean="0" baseline="-12345" sz="1350" spc="0">
                <a:latin typeface="Times New Roman"/>
                <a:cs typeface="Times New Roman"/>
              </a:rPr>
              <a:t>i </a:t>
            </a:r>
            <a:r>
              <a:rPr dirty="0" smtClean="0" baseline="-12345" sz="1350" spc="-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7">
                <a:latin typeface="Times New Roman"/>
                <a:cs typeface="Times New Roman"/>
              </a:rPr>
              <a:t>b</a:t>
            </a:r>
            <a:r>
              <a:rPr dirty="0" smtClean="0" baseline="-12345" sz="1350" spc="0">
                <a:latin typeface="Times New Roman"/>
                <a:cs typeface="Times New Roman"/>
              </a:rPr>
              <a:t>e </a:t>
            </a:r>
            <a:r>
              <a:rPr dirty="0" smtClean="0" baseline="-12345" sz="135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 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baseline="-12345" sz="1350" spc="-1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7">
                <a:latin typeface="Times New Roman"/>
                <a:cs typeface="Times New Roman"/>
              </a:rPr>
              <a:t>bc</a:t>
            </a:r>
            <a:endParaRPr baseline="-12345" sz="135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33"/>
              </a:spcBef>
            </a:pPr>
            <a:endParaRPr sz="850"/>
          </a:p>
          <a:p>
            <a:pPr marL="69024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= 6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f 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pf 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[ 1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(-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0)]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3"/>
              </a:spcBef>
            </a:pPr>
            <a:endParaRPr sz="1100"/>
          </a:p>
          <a:p>
            <a:pPr marL="69024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= 4</a:t>
            </a:r>
            <a:r>
              <a:rPr dirty="0" smtClean="0" sz="1400" spc="5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pf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352925" y="3621404"/>
            <a:ext cx="3061082" cy="21024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5727191" y="5859779"/>
            <a:ext cx="679703" cy="2636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5806821" y="5844413"/>
            <a:ext cx="39624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Fig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802507" y="9252711"/>
            <a:ext cx="16891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20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140" y="342392"/>
            <a:ext cx="2999740" cy="1005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820419" marR="817880" indent="-2540">
              <a:lnSpc>
                <a:spcPts val="149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Engineering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Colle</a:t>
            </a:r>
            <a:r>
              <a:rPr dirty="0" smtClean="0" sz="1300" spc="-5">
                <a:latin typeface="Times New Roman"/>
                <a:cs typeface="Times New Roman"/>
              </a:rPr>
              <a:t>g</a:t>
            </a:r>
            <a:r>
              <a:rPr dirty="0" smtClean="0" sz="1300" spc="-1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42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262255" marR="259715">
              <a:lnSpc>
                <a:spcPct val="103099"/>
              </a:lnSpc>
              <a:spcBef>
                <a:spcPts val="210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r</a:t>
            </a:r>
            <a:r>
              <a:rPr dirty="0" smtClean="0" sz="1300" spc="-5">
                <a:latin typeface="Times New Roman"/>
                <a:cs typeface="Times New Roman"/>
              </a:rPr>
              <a:t> 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</a:t>
            </a:r>
            <a:r>
              <a:rPr dirty="0" smtClean="0" sz="1300" spc="0">
                <a:latin typeface="Times New Roman"/>
                <a:cs typeface="Times New Roman"/>
              </a:rPr>
              <a:t>2</a:t>
            </a:r>
            <a:r>
              <a:rPr dirty="0" smtClean="0" sz="1300" spc="-10">
                <a:latin typeface="Times New Roman"/>
                <a:cs typeface="Times New Roman"/>
              </a:rPr>
              <a:t>016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276225"/>
            <a:ext cx="1304925" cy="1159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330705" y="2114804"/>
            <a:ext cx="632459" cy="0"/>
          </a:xfrm>
          <a:custGeom>
            <a:avLst/>
            <a:gdLst/>
            <a:ahLst/>
            <a:cxnLst/>
            <a:rect l="l" t="t" r="r" b="b"/>
            <a:pathLst>
              <a:path w="632459" h="0">
                <a:moveTo>
                  <a:pt x="0" y="0"/>
                </a:moveTo>
                <a:lnTo>
                  <a:pt x="632459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2179573" y="2114804"/>
            <a:ext cx="1693418" cy="0"/>
          </a:xfrm>
          <a:custGeom>
            <a:avLst/>
            <a:gdLst/>
            <a:ahLst/>
            <a:cxnLst/>
            <a:rect l="l" t="t" r="r" b="b"/>
            <a:pathLst>
              <a:path w="1693418" h="0">
                <a:moveTo>
                  <a:pt x="0" y="0"/>
                </a:moveTo>
                <a:lnTo>
                  <a:pt x="1693418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2004" y="2108961"/>
            <a:ext cx="401002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923925" algn="l"/>
              </a:tabLst>
            </a:pPr>
            <a:r>
              <a:rPr dirty="0" smtClean="0" baseline="38461" sz="1950" spc="322">
                <a:latin typeface="Cambria Math"/>
                <a:cs typeface="Cambria Math"/>
              </a:rPr>
              <a:t> </a:t>
            </a:r>
            <a:r>
              <a:rPr dirty="0" smtClean="0" baseline="37037" sz="1350" spc="434">
                <a:latin typeface="Cambria Math"/>
                <a:cs typeface="Cambria Math"/>
              </a:rPr>
              <a:t> </a:t>
            </a:r>
            <a:r>
              <a:rPr dirty="0" smtClean="0" baseline="37037" sz="1350" spc="442">
                <a:latin typeface="Cambria Math"/>
                <a:cs typeface="Cambria Math"/>
              </a:rPr>
              <a:t> </a:t>
            </a:r>
            <a:r>
              <a:rPr dirty="0" smtClean="0" baseline="37037" sz="1350" spc="442">
                <a:latin typeface="Cambria Math"/>
                <a:cs typeface="Cambria Math"/>
              </a:rPr>
              <a:t> </a:t>
            </a:r>
            <a:r>
              <a:rPr dirty="0" smtClean="0" baseline="37037" sz="1350" spc="82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51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	</a:t>
            </a:r>
            <a:r>
              <a:rPr dirty="0" smtClean="0" sz="1300" spc="484">
                <a:latin typeface="Cambria Math"/>
                <a:cs typeface="Cambria Math"/>
              </a:rPr>
              <a:t> </a:t>
            </a:r>
            <a:r>
              <a:rPr dirty="0" smtClean="0" sz="1300" spc="484">
                <a:latin typeface="Cambria Math"/>
                <a:cs typeface="Cambria Math"/>
              </a:rPr>
              <a:t> </a:t>
            </a:r>
            <a:r>
              <a:rPr dirty="0" smtClean="0" sz="1300" spc="105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34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)(</a:t>
            </a:r>
            <a:r>
              <a:rPr dirty="0" smtClean="0" sz="1300" spc="430">
                <a:latin typeface="Cambria Math"/>
                <a:cs typeface="Cambria Math"/>
              </a:rPr>
              <a:t> 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459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127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baseline="38461" sz="1950" spc="644">
                <a:latin typeface="Cambria Math"/>
                <a:cs typeface="Cambria Math"/>
              </a:rPr>
              <a:t>   </a:t>
            </a:r>
            <a:r>
              <a:rPr dirty="0" smtClean="0" baseline="38461" sz="1950" spc="-22">
                <a:latin typeface="Cambria Math"/>
                <a:cs typeface="Cambria Math"/>
              </a:rPr>
              <a:t> </a:t>
            </a:r>
            <a:r>
              <a:rPr dirty="0" smtClean="0" baseline="38461" sz="1950" spc="644">
                <a:latin typeface="Cambria Math"/>
                <a:cs typeface="Cambria Math"/>
              </a:rPr>
              <a:t>  </a:t>
            </a:r>
            <a:r>
              <a:rPr dirty="0" smtClean="0" baseline="38461" sz="1950" spc="644">
                <a:latin typeface="Cambria Math"/>
                <a:cs typeface="Cambria Math"/>
              </a:rPr>
              <a:t> </a:t>
            </a:r>
            <a:r>
              <a:rPr dirty="0" smtClean="0" baseline="38461" sz="1950" spc="637">
                <a:latin typeface="Cambria Math"/>
                <a:cs typeface="Cambria Math"/>
              </a:rPr>
              <a:t> </a:t>
            </a:r>
            <a:r>
              <a:rPr dirty="0" smtClean="0" baseline="38461" sz="1950" spc="892">
                <a:latin typeface="Cambria Math"/>
                <a:cs typeface="Cambria Math"/>
              </a:rPr>
              <a:t> </a:t>
            </a:r>
            <a:r>
              <a:rPr dirty="0" smtClean="0" baseline="38461" sz="1950" spc="502">
                <a:latin typeface="Cambria Math"/>
                <a:cs typeface="Cambria Math"/>
              </a:rPr>
              <a:t> </a:t>
            </a:r>
            <a:endParaRPr baseline="38461" sz="195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87753" y="2037842"/>
            <a:ext cx="1496695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391920" algn="l"/>
              </a:tabLst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	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9758" y="2307590"/>
            <a:ext cx="347980" cy="34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345">
                <a:latin typeface="Cambria Math"/>
                <a:cs typeface="Cambria Math"/>
              </a:rPr>
              <a:t> </a:t>
            </a:r>
            <a:r>
              <a:rPr dirty="0" smtClean="0" sz="900" spc="360">
                <a:latin typeface="Cambria Math"/>
                <a:cs typeface="Cambria Math"/>
              </a:rPr>
              <a:t> </a:t>
            </a:r>
            <a:r>
              <a:rPr dirty="0" smtClean="0" sz="900" spc="114">
                <a:latin typeface="Cambria Math"/>
                <a:cs typeface="Cambria Math"/>
              </a:rPr>
              <a:t> </a:t>
            </a:r>
            <a:r>
              <a:rPr dirty="0" smtClean="0" sz="900" spc="114">
                <a:latin typeface="Cambria Math"/>
                <a:cs typeface="Cambria Math"/>
              </a:rPr>
              <a:t>   </a:t>
            </a:r>
            <a:r>
              <a:rPr dirty="0" smtClean="0" sz="900" spc="-5">
                <a:latin typeface="Cambria Math"/>
                <a:cs typeface="Cambria Math"/>
              </a:rPr>
              <a:t> </a:t>
            </a:r>
            <a:r>
              <a:rPr dirty="0" smtClean="0" sz="900" spc="114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2004" y="2528061"/>
            <a:ext cx="3576954" cy="165353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60">
                <a:latin typeface="Cambria Math"/>
                <a:cs typeface="Cambria Math"/>
              </a:rPr>
              <a:t> </a:t>
            </a:r>
            <a:r>
              <a:rPr dirty="0" smtClean="0" baseline="-15432" sz="1350" spc="517">
                <a:latin typeface="Cambria Math"/>
                <a:cs typeface="Cambria Math"/>
              </a:rPr>
              <a:t> </a:t>
            </a:r>
            <a:r>
              <a:rPr dirty="0" smtClean="0" baseline="-15432" sz="1350" spc="540">
                <a:latin typeface="Cambria Math"/>
                <a:cs typeface="Cambria Math"/>
              </a:rPr>
              <a:t> </a:t>
            </a:r>
            <a:r>
              <a:rPr dirty="0" smtClean="0" baseline="-15432" sz="1350" spc="494">
                <a:latin typeface="Cambria Math"/>
                <a:cs typeface="Cambria Math"/>
              </a:rPr>
              <a:t> </a:t>
            </a:r>
            <a:r>
              <a:rPr dirty="0" smtClean="0" baseline="-15432" sz="1350" spc="494">
                <a:latin typeface="Cambria Math"/>
                <a:cs typeface="Cambria Math"/>
              </a:rPr>
              <a:t> </a:t>
            </a:r>
            <a:r>
              <a:rPr dirty="0" smtClean="0" baseline="-15432" sz="1350" spc="44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382">
                <a:latin typeface="Cambria Math"/>
                <a:cs typeface="Cambria Math"/>
              </a:rPr>
              <a:t> </a:t>
            </a:r>
            <a:r>
              <a:rPr dirty="0" smtClean="0" baseline="-15432" sz="1350" spc="-172">
                <a:latin typeface="Cambria Math"/>
                <a:cs typeface="Cambria Math"/>
              </a:rPr>
              <a:t> </a:t>
            </a:r>
            <a:r>
              <a:rPr dirty="0" smtClean="0" baseline="2136" sz="1950" spc="585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434">
                <a:latin typeface="Cambria Math"/>
                <a:cs typeface="Cambria Math"/>
              </a:rPr>
              <a:t> </a:t>
            </a:r>
            <a:r>
              <a:rPr dirty="0" smtClean="0" baseline="-15432" sz="1350" spc="434">
                <a:latin typeface="Cambria Math"/>
                <a:cs typeface="Cambria Math"/>
              </a:rPr>
              <a:t> </a:t>
            </a:r>
            <a:r>
              <a:rPr dirty="0" smtClean="0" baseline="-15432" sz="1350" spc="67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607">
                <a:latin typeface="Cambria Math"/>
                <a:cs typeface="Cambria Math"/>
              </a:rPr>
              <a:t> </a:t>
            </a:r>
            <a:r>
              <a:rPr dirty="0" smtClean="0" sz="1300" spc="434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r>
              <a:rPr dirty="0" smtClean="0" sz="1300" spc="7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499745" marR="12700" indent="-487680">
              <a:lnSpc>
                <a:spcPts val="2860"/>
              </a:lnSpc>
              <a:spcBef>
                <a:spcPts val="235"/>
              </a:spcBef>
              <a:tabLst>
                <a:tab pos="501650" algn="l"/>
              </a:tabLst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		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o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-22">
                <a:latin typeface="Times New Roman"/>
                <a:cs typeface="Times New Roman"/>
              </a:rPr>
              <a:t>w</a:t>
            </a:r>
            <a:r>
              <a:rPr dirty="0" smtClean="0" baseline="-12345" sz="1350" spc="0">
                <a:latin typeface="Times New Roman"/>
                <a:cs typeface="Times New Roman"/>
              </a:rPr>
              <a:t>o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-7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e </a:t>
            </a:r>
            <a:r>
              <a:rPr dirty="0" smtClean="0" baseline="-12345" sz="135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Mo  </a:t>
            </a:r>
            <a:r>
              <a:rPr dirty="0" smtClean="0" baseline="-12345" sz="1350" spc="-142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-15">
                <a:latin typeface="Times New Roman"/>
                <a:cs typeface="Times New Roman"/>
              </a:rPr>
              <a:t>M</a:t>
            </a:r>
            <a:r>
              <a:rPr dirty="0" smtClean="0" baseline="-12345" sz="1350" spc="0">
                <a:latin typeface="Times New Roman"/>
                <a:cs typeface="Times New Roman"/>
              </a:rPr>
              <a:t>o</a:t>
            </a:r>
            <a:r>
              <a:rPr dirty="0" smtClean="0" baseline="-12345" sz="1350" spc="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1/A</a:t>
            </a:r>
            <a:r>
              <a:rPr dirty="0" smtClean="0" baseline="-12345" sz="1350" spc="-1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7">
                <a:latin typeface="Times New Roman"/>
                <a:cs typeface="Times New Roman"/>
              </a:rPr>
              <a:t>bc</a:t>
            </a:r>
            <a:r>
              <a:rPr dirty="0" smtClean="0" baseline="-12345" sz="1350" spc="7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o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-22">
                <a:latin typeface="Times New Roman"/>
                <a:cs typeface="Times New Roman"/>
              </a:rPr>
              <a:t>w</a:t>
            </a:r>
            <a:r>
              <a:rPr dirty="0" smtClean="0" baseline="-12345" sz="1350" spc="0">
                <a:latin typeface="Times New Roman"/>
                <a:cs typeface="Times New Roman"/>
              </a:rPr>
              <a:t>o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-7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e </a:t>
            </a:r>
            <a:r>
              <a:rPr dirty="0" smtClean="0" baseline="-12345" sz="1350" spc="-142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 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-5">
                <a:latin typeface="Times New Roman"/>
                <a:cs typeface="Times New Roman"/>
              </a:rPr>
              <a:t>A</a:t>
            </a:r>
            <a:r>
              <a:rPr dirty="0" smtClean="0" baseline="-12345" sz="1350" spc="-1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7">
                <a:latin typeface="Times New Roman"/>
                <a:cs typeface="Times New Roman"/>
              </a:rPr>
              <a:t>bc</a:t>
            </a:r>
            <a:endParaRPr baseline="-12345" sz="135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33"/>
              </a:spcBef>
            </a:pPr>
            <a:endParaRPr sz="850"/>
          </a:p>
          <a:p>
            <a:pPr marL="72263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= 8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f 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pf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 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/(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90)]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pf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72263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= 1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4589398"/>
            <a:ext cx="765810" cy="1587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38461" sz="1950" spc="322">
                <a:latin typeface="Cambria Math"/>
                <a:cs typeface="Cambria Math"/>
              </a:rPr>
              <a:t> </a:t>
            </a:r>
            <a:r>
              <a:rPr dirty="0" smtClean="0" baseline="37037" sz="1350" spc="592">
                <a:latin typeface="Cambria Math"/>
                <a:cs typeface="Cambria Math"/>
              </a:rPr>
              <a:t> </a:t>
            </a:r>
            <a:r>
              <a:rPr dirty="0" smtClean="0" baseline="37037" sz="1350" spc="600">
                <a:latin typeface="Cambria Math"/>
                <a:cs typeface="Cambria Math"/>
              </a:rPr>
              <a:t> </a:t>
            </a:r>
            <a:r>
              <a:rPr dirty="0" smtClean="0" baseline="37037" sz="1350" spc="600">
                <a:latin typeface="Cambria Math"/>
                <a:cs typeface="Cambria Math"/>
              </a:rPr>
              <a:t> </a:t>
            </a:r>
            <a:r>
              <a:rPr dirty="0" smtClean="0" baseline="37037" sz="1350" spc="67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51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39570" y="4302378"/>
            <a:ext cx="116839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45666" y="4737227"/>
            <a:ext cx="400685" cy="34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345">
                <a:latin typeface="Cambria Math"/>
                <a:cs typeface="Cambria Math"/>
              </a:rPr>
              <a:t> </a:t>
            </a:r>
            <a:r>
              <a:rPr dirty="0" smtClean="0" sz="900" spc="360">
                <a:latin typeface="Cambria Math"/>
                <a:cs typeface="Cambria Math"/>
              </a:rPr>
              <a:t> </a:t>
            </a:r>
            <a:r>
              <a:rPr dirty="0" smtClean="0" sz="900" spc="330">
                <a:latin typeface="Cambria Math"/>
                <a:cs typeface="Cambria Math"/>
              </a:rPr>
              <a:t> </a:t>
            </a:r>
            <a:r>
              <a:rPr dirty="0" smtClean="0" sz="900" spc="330">
                <a:latin typeface="Cambria Math"/>
                <a:cs typeface="Cambria Math"/>
              </a:rPr>
              <a:t>   </a:t>
            </a:r>
            <a:r>
              <a:rPr dirty="0" smtClean="0" sz="900" spc="-15">
                <a:latin typeface="Cambria Math"/>
                <a:cs typeface="Cambria Math"/>
              </a:rPr>
              <a:t> </a:t>
            </a:r>
            <a:r>
              <a:rPr dirty="0" smtClean="0" sz="900" spc="330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56613" y="4544440"/>
            <a:ext cx="684276" cy="0"/>
          </a:xfrm>
          <a:custGeom>
            <a:avLst/>
            <a:gdLst/>
            <a:ahLst/>
            <a:cxnLst/>
            <a:rect l="l" t="t" r="r" b="b"/>
            <a:pathLst>
              <a:path w="684276" h="0">
                <a:moveTo>
                  <a:pt x="0" y="0"/>
                </a:moveTo>
                <a:lnTo>
                  <a:pt x="684276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257298" y="4544440"/>
            <a:ext cx="1909826" cy="0"/>
          </a:xfrm>
          <a:custGeom>
            <a:avLst/>
            <a:gdLst/>
            <a:ahLst/>
            <a:cxnLst/>
            <a:rect l="l" t="t" r="r" b="b"/>
            <a:pathLst>
              <a:path w="1909826" h="0">
                <a:moveTo>
                  <a:pt x="0" y="0"/>
                </a:moveTo>
                <a:lnTo>
                  <a:pt x="1909826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865122" y="4302378"/>
            <a:ext cx="3115945" cy="4457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422275">
              <a:lnSpc>
                <a:spcPts val="1395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>
              <a:lnSpc>
                <a:spcPts val="850"/>
              </a:lnSpc>
              <a:spcBef>
                <a:spcPts val="37"/>
              </a:spcBef>
            </a:pPr>
            <a:endParaRPr sz="850"/>
          </a:p>
          <a:p>
            <a:pPr marL="220979">
              <a:lnSpc>
                <a:spcPts val="125"/>
              </a:lnSpc>
              <a:tabLst>
                <a:tab pos="2345690" algn="l"/>
              </a:tabLst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	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1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815">
                <a:latin typeface="Cambria Math"/>
                <a:cs typeface="Cambria Math"/>
              </a:rPr>
              <a:t> </a:t>
            </a:r>
            <a:r>
              <a:rPr dirty="0" smtClean="0" sz="1300" spc="595">
                <a:latin typeface="Cambria Math"/>
                <a:cs typeface="Cambria Math"/>
              </a:rPr>
              <a:t> </a:t>
            </a:r>
            <a:r>
              <a:rPr dirty="0" smtClean="0" sz="1300" spc="33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ts val="1135"/>
              </a:lnSpc>
              <a:tabLst>
                <a:tab pos="391795" algn="l"/>
              </a:tabLst>
            </a:pPr>
            <a:r>
              <a:rPr dirty="0" smtClean="0" sz="1300" spc="484">
                <a:latin typeface="Cambria Math"/>
                <a:cs typeface="Cambria Math"/>
              </a:rPr>
              <a:t> </a:t>
            </a:r>
            <a:r>
              <a:rPr dirty="0" smtClean="0" sz="1300" spc="484">
                <a:latin typeface="Cambria Math"/>
                <a:cs typeface="Cambria Math"/>
              </a:rPr>
              <a:t>	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34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)(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459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endParaRPr baseline="2136" sz="195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58519" y="5257938"/>
            <a:ext cx="6123822" cy="35051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21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140" y="342392"/>
            <a:ext cx="2999740" cy="1005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820419" marR="817880" indent="-2540">
              <a:lnSpc>
                <a:spcPts val="149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Engineering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Colle</a:t>
            </a:r>
            <a:r>
              <a:rPr dirty="0" smtClean="0" sz="1300" spc="-5">
                <a:latin typeface="Times New Roman"/>
                <a:cs typeface="Times New Roman"/>
              </a:rPr>
              <a:t>g</a:t>
            </a:r>
            <a:r>
              <a:rPr dirty="0" smtClean="0" sz="1300" spc="-1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42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262255" marR="259715">
              <a:lnSpc>
                <a:spcPct val="103099"/>
              </a:lnSpc>
              <a:spcBef>
                <a:spcPts val="210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r</a:t>
            </a:r>
            <a:r>
              <a:rPr dirty="0" smtClean="0" sz="1300" spc="-5">
                <a:latin typeface="Times New Roman"/>
                <a:cs typeface="Times New Roman"/>
              </a:rPr>
              <a:t> 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</a:t>
            </a:r>
            <a:r>
              <a:rPr dirty="0" smtClean="0" sz="1300" spc="0">
                <a:latin typeface="Times New Roman"/>
                <a:cs typeface="Times New Roman"/>
              </a:rPr>
              <a:t>2</a:t>
            </a:r>
            <a:r>
              <a:rPr dirty="0" smtClean="0" sz="1300" spc="-10">
                <a:latin typeface="Times New Roman"/>
                <a:cs typeface="Times New Roman"/>
              </a:rPr>
              <a:t>016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276225"/>
            <a:ext cx="1304925" cy="1159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1795332"/>
            <a:ext cx="5971540" cy="22155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43900"/>
              </a:lnSpc>
            </a:pPr>
            <a:r>
              <a:rPr dirty="0" smtClean="0" sz="1400" spc="-5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x</a:t>
            </a:r>
            <a:r>
              <a:rPr dirty="0" smtClean="0" sz="1400" spc="-20" b="1" i="1">
                <a:latin typeface="Times New Roman"/>
                <a:cs typeface="Times New Roman"/>
              </a:rPr>
              <a:t>a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0" b="1" i="1">
                <a:latin typeface="Times New Roman"/>
                <a:cs typeface="Times New Roman"/>
              </a:rPr>
              <a:t>le</a:t>
            </a:r>
            <a:r>
              <a:rPr dirty="0" smtClean="0" sz="1400" spc="20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(</a:t>
            </a:r>
            <a:r>
              <a:rPr dirty="0" smtClean="0" sz="1400" spc="5" b="1" i="1">
                <a:latin typeface="Times New Roman"/>
                <a:cs typeface="Times New Roman"/>
              </a:rPr>
              <a:t>5</a:t>
            </a:r>
            <a:r>
              <a:rPr dirty="0" smtClean="0" sz="1400" spc="0" b="1" i="1">
                <a:latin typeface="Times New Roman"/>
                <a:cs typeface="Times New Roman"/>
              </a:rPr>
              <a:t>):</a:t>
            </a:r>
            <a:r>
              <a:rPr dirty="0" smtClean="0" sz="1400" spc="20" b="1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1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ork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5.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the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: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S </a:t>
            </a:r>
            <a:r>
              <a:rPr dirty="0" smtClean="0" baseline="-12345" sz="1350" spc="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5">
                <a:latin typeface="Times New Roman"/>
                <a:cs typeface="Times New Roman"/>
              </a:rPr>
              <a:t>µ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G </a:t>
            </a:r>
            <a:r>
              <a:rPr dirty="0" smtClean="0" baseline="-12345" sz="135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0.0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-5">
                <a:latin typeface="Times New Roman"/>
                <a:cs typeface="Times New Roman"/>
              </a:rPr>
              <a:t>µ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C  </a:t>
            </a:r>
            <a:r>
              <a:rPr dirty="0" smtClean="0" baseline="-12345" sz="1350" spc="-172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5">
                <a:latin typeface="Times New Roman"/>
                <a:cs typeface="Times New Roman"/>
              </a:rPr>
              <a:t>µ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Sig </a:t>
            </a:r>
            <a:r>
              <a:rPr dirty="0" smtClean="0" baseline="-12345" sz="1350" spc="-3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kΩ,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G </a:t>
            </a:r>
            <a:r>
              <a:rPr dirty="0" smtClean="0" baseline="-12345" sz="1350" spc="-6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1MΩ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 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D </a:t>
            </a:r>
            <a:r>
              <a:rPr dirty="0" smtClean="0" baseline="-12345" sz="135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4.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kΩ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S </a:t>
            </a:r>
            <a:r>
              <a:rPr dirty="0" smtClean="0" baseline="-12345" sz="1350" spc="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kΩ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L </a:t>
            </a:r>
            <a:r>
              <a:rPr dirty="0" smtClean="0" baseline="-12345" sz="135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2.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kΩ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baseline="-12345" sz="1350" spc="0">
                <a:latin typeface="Times New Roman"/>
                <a:cs typeface="Times New Roman"/>
              </a:rPr>
              <a:t>D</a:t>
            </a:r>
            <a:r>
              <a:rPr dirty="0" smtClean="0" baseline="-12345" sz="1350" spc="-15">
                <a:latin typeface="Times New Roman"/>
                <a:cs typeface="Times New Roman"/>
              </a:rPr>
              <a:t>S</a:t>
            </a:r>
            <a:r>
              <a:rPr dirty="0" smtClean="0" baseline="-12345" sz="1350" spc="0">
                <a:latin typeface="Times New Roman"/>
                <a:cs typeface="Times New Roman"/>
              </a:rPr>
              <a:t>S </a:t>
            </a:r>
            <a:r>
              <a:rPr dirty="0" smtClean="0" baseline="-12345" sz="1350" spc="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baseline="-12345" sz="1350" spc="0">
                <a:latin typeface="Times New Roman"/>
                <a:cs typeface="Times New Roman"/>
              </a:rPr>
              <a:t>d </a:t>
            </a:r>
            <a:r>
              <a:rPr dirty="0" smtClean="0" baseline="-12345" sz="1350" spc="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-4v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ct val="143600"/>
              </a:lnSpc>
            </a:pPr>
            <a:r>
              <a:rPr dirty="0" smtClean="0" sz="1400">
                <a:latin typeface="Times New Roman"/>
                <a:cs typeface="Times New Roman"/>
              </a:rPr>
              <a:t>r</a:t>
            </a:r>
            <a:r>
              <a:rPr dirty="0" smtClean="0" baseline="-12345" sz="1350">
                <a:latin typeface="Times New Roman"/>
                <a:cs typeface="Times New Roman"/>
              </a:rPr>
              <a:t>d  </a:t>
            </a:r>
            <a:r>
              <a:rPr dirty="0" smtClean="0" baseline="-12345" sz="1350" spc="-6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∞</a:t>
            </a:r>
            <a:r>
              <a:rPr dirty="0" smtClean="0" sz="1400" spc="0">
                <a:latin typeface="Times New Roman"/>
                <a:cs typeface="Times New Roman"/>
              </a:rPr>
              <a:t>Ω,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V</a:t>
            </a:r>
            <a:r>
              <a:rPr dirty="0" smtClean="0" baseline="-12345" sz="1350" spc="-7">
                <a:latin typeface="Times New Roman"/>
                <a:cs typeface="Times New Roman"/>
              </a:rPr>
              <a:t>D</a:t>
            </a:r>
            <a:r>
              <a:rPr dirty="0" smtClean="0" baseline="-12345" sz="1350" spc="0">
                <a:latin typeface="Times New Roman"/>
                <a:cs typeface="Times New Roman"/>
              </a:rPr>
              <a:t>D </a:t>
            </a:r>
            <a:r>
              <a:rPr dirty="0" smtClean="0" baseline="-12345" sz="135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0v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baseline="-12345" sz="1350" spc="-22">
                <a:latin typeface="Times New Roman"/>
                <a:cs typeface="Times New Roman"/>
              </a:rPr>
              <a:t>G</a:t>
            </a:r>
            <a:r>
              <a:rPr dirty="0" smtClean="0" baseline="-12345" sz="1350" spc="0">
                <a:latin typeface="Times New Roman"/>
                <a:cs typeface="Times New Roman"/>
              </a:rPr>
              <a:t>SQ </a:t>
            </a:r>
            <a:r>
              <a:rPr dirty="0" smtClean="0" baseline="-12345" sz="135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-2v,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C</a:t>
            </a:r>
            <a:r>
              <a:rPr dirty="0" smtClean="0" baseline="-12345" sz="1350" spc="-15">
                <a:latin typeface="Times New Roman"/>
                <a:cs typeface="Times New Roman"/>
              </a:rPr>
              <a:t>g</a:t>
            </a:r>
            <a:r>
              <a:rPr dirty="0" smtClean="0" baseline="-12345" sz="1350" spc="0">
                <a:latin typeface="Times New Roman"/>
                <a:cs typeface="Times New Roman"/>
              </a:rPr>
              <a:t>d  </a:t>
            </a:r>
            <a:r>
              <a:rPr dirty="0" smtClean="0" baseline="-12345" sz="1350" spc="-89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pf,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C</a:t>
            </a:r>
            <a:r>
              <a:rPr dirty="0" smtClean="0" baseline="-12345" sz="1350" spc="-15">
                <a:latin typeface="Times New Roman"/>
                <a:cs typeface="Times New Roman"/>
              </a:rPr>
              <a:t>g</a:t>
            </a:r>
            <a:r>
              <a:rPr dirty="0" smtClean="0" baseline="-12345" sz="1350" spc="0">
                <a:latin typeface="Times New Roman"/>
                <a:cs typeface="Times New Roman"/>
              </a:rPr>
              <a:t>s  </a:t>
            </a:r>
            <a:r>
              <a:rPr dirty="0" smtClean="0" baseline="-12345" sz="1350" spc="-82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pf,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baseline="-12345" sz="1350" spc="7">
                <a:latin typeface="Times New Roman"/>
                <a:cs typeface="Times New Roman"/>
              </a:rPr>
              <a:t>d</a:t>
            </a:r>
            <a:r>
              <a:rPr dirty="0" smtClean="0" baseline="-12345" sz="1350" spc="0">
                <a:latin typeface="Times New Roman"/>
                <a:cs typeface="Times New Roman"/>
              </a:rPr>
              <a:t>s  </a:t>
            </a:r>
            <a:r>
              <a:rPr dirty="0" smtClean="0" baseline="-12345" sz="1350" spc="-82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5pf,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C</a:t>
            </a:r>
            <a:r>
              <a:rPr dirty="0" smtClean="0" baseline="-12345" sz="1350" spc="-15">
                <a:latin typeface="Times New Roman"/>
                <a:cs typeface="Times New Roman"/>
              </a:rPr>
              <a:t>W</a:t>
            </a:r>
            <a:r>
              <a:rPr dirty="0" smtClean="0" baseline="-12345" sz="1350" spc="0">
                <a:latin typeface="Times New Roman"/>
                <a:cs typeface="Times New Roman"/>
              </a:rPr>
              <a:t>i  </a:t>
            </a:r>
            <a:r>
              <a:rPr dirty="0" smtClean="0" baseline="-12345" sz="135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f,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-15">
                <a:latin typeface="Times New Roman"/>
                <a:cs typeface="Times New Roman"/>
              </a:rPr>
              <a:t>W</a:t>
            </a:r>
            <a:r>
              <a:rPr dirty="0" smtClean="0" baseline="-12345" sz="1350" spc="0">
                <a:latin typeface="Times New Roman"/>
                <a:cs typeface="Times New Roman"/>
              </a:rPr>
              <a:t>o</a:t>
            </a:r>
            <a:r>
              <a:rPr dirty="0" smtClean="0" baseline="-12345" sz="1350" spc="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6pf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2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3610610">
              <a:lnSpc>
                <a:spcPct val="1100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So</a:t>
            </a:r>
            <a:r>
              <a:rPr dirty="0" smtClean="0" sz="1400" spc="5" b="1" i="1">
                <a:latin typeface="Times New Roman"/>
                <a:cs typeface="Times New Roman"/>
              </a:rPr>
              <a:t>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:</a:t>
            </a:r>
            <a:r>
              <a:rPr dirty="0" smtClean="0" sz="1400" spc="70" b="1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de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72513" y="4465954"/>
            <a:ext cx="99695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380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05382" y="4387469"/>
            <a:ext cx="361188" cy="0"/>
          </a:xfrm>
          <a:custGeom>
            <a:avLst/>
            <a:gdLst/>
            <a:ahLst/>
            <a:cxnLst/>
            <a:rect l="l" t="t" r="r" b="b"/>
            <a:pathLst>
              <a:path w="361188" h="0">
                <a:moveTo>
                  <a:pt x="0" y="0"/>
                </a:moveTo>
                <a:lnTo>
                  <a:pt x="361188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902004" y="4270375"/>
            <a:ext cx="1046480" cy="3206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55">
                <a:latin typeface="Cambria Math"/>
                <a:cs typeface="Cambria Math"/>
              </a:rPr>
              <a:t> </a:t>
            </a:r>
            <a:r>
              <a:rPr dirty="0" smtClean="0" baseline="-15432" sz="1350" spc="952">
                <a:latin typeface="Cambria Math"/>
                <a:cs typeface="Cambria Math"/>
              </a:rPr>
              <a:t> </a:t>
            </a:r>
            <a:r>
              <a:rPr dirty="0" smtClean="0" baseline="-15432" sz="1350" spc="480">
                <a:latin typeface="Cambria Math"/>
                <a:cs typeface="Cambria Math"/>
              </a:rPr>
              <a:t> </a:t>
            </a:r>
            <a:r>
              <a:rPr dirty="0" smtClean="0" baseline="-15432" sz="1350" spc="480">
                <a:latin typeface="Cambria Math"/>
                <a:cs typeface="Cambria Math"/>
              </a:rPr>
              <a:t> </a:t>
            </a:r>
            <a:r>
              <a:rPr dirty="0" smtClean="0" baseline="-15432" sz="1350" spc="44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 </a:t>
            </a:r>
            <a:r>
              <a:rPr dirty="0" smtClean="0" sz="1300" spc="-135">
                <a:latin typeface="Cambria Math"/>
                <a:cs typeface="Cambria Math"/>
              </a:rPr>
              <a:t> </a:t>
            </a:r>
            <a:r>
              <a:rPr dirty="0" smtClean="0" baseline="-34188" sz="1950" spc="-15">
                <a:latin typeface="Cambria Math"/>
                <a:cs typeface="Cambria Math"/>
              </a:rPr>
              <a:t>|</a:t>
            </a:r>
            <a:r>
              <a:rPr dirty="0" smtClean="0" baseline="-38461" sz="1950" spc="780">
                <a:latin typeface="Cambria Math"/>
                <a:cs typeface="Cambria Math"/>
              </a:rPr>
              <a:t> </a:t>
            </a:r>
            <a:r>
              <a:rPr dirty="0" smtClean="0" baseline="-38461" sz="1950" spc="780">
                <a:latin typeface="Cambria Math"/>
                <a:cs typeface="Cambria Math"/>
              </a:rPr>
              <a:t> </a:t>
            </a:r>
            <a:r>
              <a:rPr dirty="0" smtClean="0" baseline="-38461" sz="1950" spc="-112">
                <a:latin typeface="Cambria Math"/>
                <a:cs typeface="Cambria Math"/>
              </a:rPr>
              <a:t> </a:t>
            </a:r>
            <a:r>
              <a:rPr dirty="0" smtClean="0" baseline="-34188" sz="1950" spc="-7">
                <a:latin typeface="Cambria Math"/>
                <a:cs typeface="Cambria Math"/>
              </a:rPr>
              <a:t>|</a:t>
            </a:r>
            <a:r>
              <a:rPr dirty="0" smtClean="0" baseline="-34188" sz="1950" spc="-7">
                <a:latin typeface="Cambria Math"/>
                <a:cs typeface="Cambria Math"/>
              </a:rPr>
              <a:t>  </a:t>
            </a:r>
            <a:r>
              <a:rPr dirty="0" smtClean="0" baseline="-34188" sz="1950" spc="-209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92682" y="4344034"/>
            <a:ext cx="378460" cy="34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0683" sz="1950" spc="644">
                <a:latin typeface="Cambria Math"/>
                <a:cs typeface="Cambria Math"/>
              </a:rPr>
              <a:t> </a:t>
            </a:r>
            <a:r>
              <a:rPr dirty="0" smtClean="0" baseline="10683" sz="1950" spc="187">
                <a:latin typeface="Cambria Math"/>
                <a:cs typeface="Cambria Math"/>
              </a:rPr>
              <a:t> </a:t>
            </a:r>
            <a:r>
              <a:rPr dirty="0" smtClean="0" sz="900" spc="445">
                <a:latin typeface="Cambria Math"/>
                <a:cs typeface="Cambria Math"/>
              </a:rPr>
              <a:t> </a:t>
            </a:r>
            <a:r>
              <a:rPr dirty="0" smtClean="0" sz="900" spc="285">
                <a:latin typeface="Cambria Math"/>
                <a:cs typeface="Cambria Math"/>
              </a:rPr>
              <a:t> </a:t>
            </a:r>
            <a:r>
              <a:rPr dirty="0" smtClean="0" sz="900" spc="29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68754" y="4145407"/>
            <a:ext cx="58928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670">
                <a:latin typeface="Cambria Math"/>
                <a:cs typeface="Cambria Math"/>
              </a:rPr>
              <a:t> 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endParaRPr baseline="2136" sz="195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50110" y="4546727"/>
            <a:ext cx="219710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52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81454" y="4387469"/>
            <a:ext cx="563880" cy="0"/>
          </a:xfrm>
          <a:custGeom>
            <a:avLst/>
            <a:gdLst/>
            <a:ahLst/>
            <a:cxnLst/>
            <a:rect l="l" t="t" r="r" b="b"/>
            <a:pathLst>
              <a:path w="563880" h="0">
                <a:moveTo>
                  <a:pt x="0" y="0"/>
                </a:moveTo>
                <a:lnTo>
                  <a:pt x="563880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580258" y="4270375"/>
            <a:ext cx="51308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600">
                <a:latin typeface="Cambria Math"/>
                <a:cs typeface="Cambria Math"/>
              </a:rPr>
              <a:t>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2004" y="4900040"/>
            <a:ext cx="1087120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55">
                <a:latin typeface="Cambria Math"/>
                <a:cs typeface="Cambria Math"/>
              </a:rPr>
              <a:t> </a:t>
            </a:r>
            <a:r>
              <a:rPr dirty="0" smtClean="0" baseline="-15432" sz="1350" spc="960">
                <a:latin typeface="Cambria Math"/>
                <a:cs typeface="Cambria Math"/>
              </a:rPr>
              <a:t> </a:t>
            </a:r>
            <a:r>
              <a:rPr dirty="0" smtClean="0" baseline="-15432" sz="1350" spc="960">
                <a:latin typeface="Cambria Math"/>
                <a:cs typeface="Cambria Math"/>
              </a:rPr>
              <a:t> </a:t>
            </a:r>
            <a:r>
              <a:rPr dirty="0" smtClean="0" baseline="-15432" sz="1350" spc="67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55">
                <a:latin typeface="Cambria Math"/>
                <a:cs typeface="Cambria Math"/>
              </a:rPr>
              <a:t> </a:t>
            </a:r>
            <a:r>
              <a:rPr dirty="0" smtClean="0" baseline="-15432" sz="1350" spc="952">
                <a:latin typeface="Cambria Math"/>
                <a:cs typeface="Cambria Math"/>
              </a:rPr>
              <a:t> </a:t>
            </a:r>
            <a:r>
              <a:rPr dirty="0" smtClean="0" baseline="-15432" sz="1350" spc="480">
                <a:latin typeface="Cambria Math"/>
                <a:cs typeface="Cambria Math"/>
              </a:rPr>
              <a:t> </a:t>
            </a:r>
            <a:r>
              <a:rPr dirty="0" smtClean="0" baseline="-15432" sz="1350" spc="104">
                <a:latin typeface="Cambria Math"/>
                <a:cs typeface="Cambria Math"/>
              </a:rPr>
              <a:t> </a:t>
            </a:r>
            <a:r>
              <a:rPr dirty="0" smtClean="0" sz="1300" spc="90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1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00757" y="4854828"/>
            <a:ext cx="325120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0683" sz="1950" spc="532">
                <a:latin typeface="Cambria Math"/>
                <a:cs typeface="Cambria Math"/>
              </a:rPr>
              <a:t> </a:t>
            </a:r>
            <a:r>
              <a:rPr dirty="0" smtClean="0" sz="900" spc="340">
                <a:latin typeface="Cambria Math"/>
                <a:cs typeface="Cambria Math"/>
              </a:rPr>
              <a:t> </a:t>
            </a:r>
            <a:r>
              <a:rPr dirty="0" smtClean="0" sz="900" spc="330">
                <a:latin typeface="Cambria Math"/>
                <a:cs typeface="Cambria Math"/>
              </a:rPr>
              <a:t> </a:t>
            </a:r>
            <a:r>
              <a:rPr dirty="0" smtClean="0" sz="900" spc="42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72385" y="5011292"/>
            <a:ext cx="12827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2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54682" y="5095621"/>
            <a:ext cx="99695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380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013457" y="5017134"/>
            <a:ext cx="309371" cy="0"/>
          </a:xfrm>
          <a:custGeom>
            <a:avLst/>
            <a:gdLst/>
            <a:ahLst/>
            <a:cxnLst/>
            <a:rect l="l" t="t" r="r" b="b"/>
            <a:pathLst>
              <a:path w="309371" h="0">
                <a:moveTo>
                  <a:pt x="0" y="0"/>
                </a:moveTo>
                <a:lnTo>
                  <a:pt x="309371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310129" y="4898516"/>
            <a:ext cx="107314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95">
                <a:latin typeface="Cambria Math"/>
                <a:cs typeface="Cambria Math"/>
              </a:rPr>
              <a:t>)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059177" y="5643498"/>
            <a:ext cx="309372" cy="0"/>
          </a:xfrm>
          <a:custGeom>
            <a:avLst/>
            <a:gdLst/>
            <a:ahLst/>
            <a:cxnLst/>
            <a:rect l="l" t="t" r="r" b="b"/>
            <a:pathLst>
              <a:path w="309372" h="0">
                <a:moveTo>
                  <a:pt x="0" y="0"/>
                </a:moveTo>
                <a:lnTo>
                  <a:pt x="309372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902004" y="5566536"/>
            <a:ext cx="2093595" cy="2806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156970">
              <a:lnSpc>
                <a:spcPts val="40"/>
              </a:lnSpc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ts val="1245"/>
              </a:lnSpc>
            </a:pPr>
            <a:r>
              <a:rPr dirty="0" smtClean="0" sz="1300" spc="455">
                <a:latin typeface="Cambria Math"/>
                <a:cs typeface="Cambria Math"/>
              </a:rPr>
              <a:t> </a:t>
            </a:r>
            <a:r>
              <a:rPr dirty="0" smtClean="0" baseline="-15432" sz="1350" spc="960">
                <a:latin typeface="Cambria Math"/>
                <a:cs typeface="Cambria Math"/>
              </a:rPr>
              <a:t> </a:t>
            </a:r>
            <a:r>
              <a:rPr dirty="0" smtClean="0" baseline="-15432" sz="1350" spc="960">
                <a:latin typeface="Cambria Math"/>
                <a:cs typeface="Cambria Math"/>
              </a:rPr>
              <a:t> </a:t>
            </a:r>
            <a:r>
              <a:rPr dirty="0" smtClean="0" baseline="-15432" sz="1350" spc="67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600">
                <a:latin typeface="Cambria Math"/>
                <a:cs typeface="Cambria Math"/>
              </a:rPr>
              <a:t> </a:t>
            </a:r>
            <a:r>
              <a:rPr dirty="0" smtClean="0" sz="1300" spc="595">
                <a:latin typeface="Cambria Math"/>
                <a:cs typeface="Cambria Math"/>
              </a:rPr>
              <a:t> </a:t>
            </a:r>
            <a:r>
              <a:rPr dirty="0" smtClean="0" sz="1300" spc="-50">
                <a:latin typeface="Cambria Math"/>
                <a:cs typeface="Cambria Math"/>
              </a:rPr>
              <a:t> </a:t>
            </a:r>
            <a:r>
              <a:rPr dirty="0" smtClean="0" sz="1300" spc="90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1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baseline="-38461" sz="1950" spc="1019">
                <a:latin typeface="Cambria Math"/>
                <a:cs typeface="Cambria Math"/>
              </a:rPr>
              <a:t> </a:t>
            </a:r>
            <a:r>
              <a:rPr dirty="0" smtClean="0" baseline="-38461" sz="1950" spc="644">
                <a:latin typeface="Cambria Math"/>
                <a:cs typeface="Cambria Math"/>
              </a:rPr>
              <a:t> </a:t>
            </a:r>
            <a:r>
              <a:rPr dirty="0" smtClean="0" baseline="-38461" sz="1950" spc="675">
                <a:latin typeface="Cambria Math"/>
                <a:cs typeface="Cambria Math"/>
              </a:rPr>
              <a:t> </a:t>
            </a:r>
            <a:r>
              <a:rPr dirty="0" smtClean="0" sz="1300" spc="95">
                <a:latin typeface="Cambria Math"/>
                <a:cs typeface="Cambria Math"/>
              </a:rPr>
              <a:t>)</a:t>
            </a:r>
            <a:r>
              <a:rPr dirty="0" smtClean="0" sz="1300" spc="6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8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600">
                <a:latin typeface="Cambria Math"/>
                <a:cs typeface="Cambria Math"/>
              </a:rPr>
              <a:t>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02004" y="6022721"/>
            <a:ext cx="3719829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he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Mi</a:t>
            </a:r>
            <a:r>
              <a:rPr dirty="0" smtClean="0" sz="1400" spc="-10" b="1" i="1">
                <a:latin typeface="Times New Roman"/>
                <a:cs typeface="Times New Roman"/>
              </a:rPr>
              <a:t>d</a:t>
            </a:r>
            <a:r>
              <a:rPr dirty="0" smtClean="0" sz="1400" spc="-10" b="1" i="1">
                <a:latin typeface="Times New Roman"/>
                <a:cs typeface="Times New Roman"/>
              </a:rPr>
              <a:t>b</a:t>
            </a:r>
            <a:r>
              <a:rPr dirty="0" smtClean="0" sz="1400" spc="0" b="1" i="1">
                <a:latin typeface="Times New Roman"/>
                <a:cs typeface="Times New Roman"/>
              </a:rPr>
              <a:t>and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25" b="1" i="1">
                <a:latin typeface="Times New Roman"/>
                <a:cs typeface="Times New Roman"/>
              </a:rPr>
              <a:t>G</a:t>
            </a:r>
            <a:r>
              <a:rPr dirty="0" smtClean="0" sz="1400" spc="0" b="1" i="1">
                <a:latin typeface="Times New Roman"/>
                <a:cs typeface="Times New Roman"/>
              </a:rPr>
              <a:t>ain</a:t>
            </a:r>
            <a:r>
              <a:rPr dirty="0" smtClean="0" sz="1400" spc="-10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f the 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y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2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m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is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de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5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n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b</a:t>
            </a:r>
            <a:r>
              <a:rPr dirty="0" smtClean="0" sz="1400" spc="0" b="1" i="1">
                <a:latin typeface="Times New Roman"/>
                <a:cs typeface="Times New Roman"/>
              </a:rPr>
              <a:t>y: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02004" y="6644005"/>
            <a:ext cx="773430" cy="2362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0683" sz="1950" spc="787">
                <a:latin typeface="Cambria Math"/>
                <a:cs typeface="Cambria Math"/>
              </a:rPr>
              <a:t> </a:t>
            </a:r>
            <a:r>
              <a:rPr dirty="0" smtClean="0" sz="900" spc="380">
                <a:latin typeface="Cambria Math"/>
                <a:cs typeface="Cambria Math"/>
              </a:rPr>
              <a:t>  </a:t>
            </a:r>
            <a:r>
              <a:rPr dirty="0" smtClean="0" sz="900" spc="375">
                <a:latin typeface="Cambria Math"/>
                <a:cs typeface="Cambria Math"/>
              </a:rPr>
              <a:t> </a:t>
            </a:r>
            <a:r>
              <a:rPr dirty="0" smtClean="0" sz="900" spc="375">
                <a:latin typeface="Cambria Math"/>
                <a:cs typeface="Cambria Math"/>
              </a:rPr>
              <a:t> </a:t>
            </a:r>
            <a:r>
              <a:rPr dirty="0" smtClean="0" sz="900" spc="375">
                <a:latin typeface="Cambria Math"/>
                <a:cs typeface="Cambria Math"/>
              </a:rPr>
              <a:t> </a:t>
            </a:r>
            <a:r>
              <a:rPr dirty="0" smtClean="0" sz="900" spc="60">
                <a:latin typeface="Cambria Math"/>
                <a:cs typeface="Cambria Math"/>
              </a:rPr>
              <a:t> </a:t>
            </a:r>
            <a:r>
              <a:rPr dirty="0" smtClean="0" baseline="10683" sz="1950" spc="1019">
                <a:latin typeface="Cambria Math"/>
                <a:cs typeface="Cambria Math"/>
              </a:rPr>
              <a:t> </a:t>
            </a:r>
            <a:r>
              <a:rPr dirty="0" smtClean="0" baseline="10683" sz="1950" spc="1019">
                <a:latin typeface="Cambria Math"/>
                <a:cs typeface="Cambria Math"/>
              </a:rPr>
              <a:t> </a:t>
            </a:r>
            <a:r>
              <a:rPr dirty="0" smtClean="0" baseline="10683" sz="1950" spc="-82">
                <a:latin typeface="Cambria Math"/>
                <a:cs typeface="Cambria Math"/>
              </a:rPr>
              <a:t> </a:t>
            </a:r>
            <a:r>
              <a:rPr dirty="0" smtClean="0" baseline="-25641" sz="1950" spc="780">
                <a:latin typeface="Cambria Math"/>
                <a:cs typeface="Cambria Math"/>
              </a:rPr>
              <a:t> </a:t>
            </a:r>
            <a:endParaRPr baseline="-25641" sz="195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26794" y="6599809"/>
            <a:ext cx="187960" cy="67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355">
                <a:latin typeface="Cambria Math"/>
                <a:cs typeface="Cambria Math"/>
              </a:rPr>
              <a:t> </a:t>
            </a:r>
            <a:r>
              <a:rPr dirty="0" smtClean="0" baseline="-15432" sz="1350" spc="637">
                <a:latin typeface="Cambria Math"/>
                <a:cs typeface="Cambria Math"/>
              </a:rPr>
              <a:t> </a:t>
            </a:r>
            <a:endParaRPr baseline="-15432" sz="135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28901" y="6755257"/>
            <a:ext cx="66040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114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539494" y="6676771"/>
            <a:ext cx="170687" cy="0"/>
          </a:xfrm>
          <a:custGeom>
            <a:avLst/>
            <a:gdLst/>
            <a:ahLst/>
            <a:cxnLst/>
            <a:rect l="l" t="t" r="r" b="b"/>
            <a:pathLst>
              <a:path w="170687" h="0">
                <a:moveTo>
                  <a:pt x="0" y="0"/>
                </a:moveTo>
                <a:lnTo>
                  <a:pt x="170687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743201" y="6559677"/>
            <a:ext cx="2982595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455">
                <a:latin typeface="Cambria Math"/>
                <a:cs typeface="Cambria Math"/>
              </a:rPr>
              <a:t> </a:t>
            </a:r>
            <a:r>
              <a:rPr dirty="0" smtClean="0" baseline="-15432" sz="1350" spc="1064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(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667">
                <a:latin typeface="Cambria Math"/>
                <a:cs typeface="Cambria Math"/>
              </a:rPr>
              <a:t> </a:t>
            </a:r>
            <a:r>
              <a:rPr dirty="0" smtClean="0" baseline="-15432" sz="1350" spc="-172">
                <a:latin typeface="Cambria Math"/>
                <a:cs typeface="Cambria Math"/>
              </a:rPr>
              <a:t> </a:t>
            </a:r>
            <a:r>
              <a:rPr dirty="0" smtClean="0" baseline="2136" sz="1950" spc="592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434">
                <a:latin typeface="Cambria Math"/>
                <a:cs typeface="Cambria Math"/>
              </a:rPr>
              <a:t> </a:t>
            </a:r>
            <a:r>
              <a:rPr dirty="0" smtClean="0" baseline="-15432" sz="1350" spc="-172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112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(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600">
                <a:latin typeface="Cambria Math"/>
                <a:cs typeface="Cambria Math"/>
              </a:rPr>
              <a:t> </a:t>
            </a:r>
            <a:r>
              <a:rPr dirty="0" smtClean="0" sz="1300" spc="615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)(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sz="1300" spc="40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)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02004" y="7020306"/>
            <a:ext cx="3386454" cy="20237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600">
                <a:latin typeface="Cambria Math"/>
                <a:cs typeface="Cambria Math"/>
              </a:rPr>
              <a:t> </a:t>
            </a:r>
            <a:r>
              <a:rPr dirty="0" smtClean="0" sz="1300" spc="615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127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68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>
              <a:lnSpc>
                <a:spcPts val="1200"/>
              </a:lnSpc>
              <a:spcBef>
                <a:spcPts val="0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300" spc="560">
                <a:latin typeface="Cambria Math"/>
                <a:cs typeface="Cambria Math"/>
              </a:rPr>
              <a:t> </a:t>
            </a:r>
            <a:r>
              <a:rPr dirty="0" smtClean="0" baseline="-15432" sz="1350" spc="517">
                <a:latin typeface="Cambria Math"/>
                <a:cs typeface="Cambria Math"/>
              </a:rPr>
              <a:t> </a:t>
            </a:r>
            <a:r>
              <a:rPr dirty="0" smtClean="0" baseline="-15432" sz="1350" spc="540">
                <a:latin typeface="Cambria Math"/>
                <a:cs typeface="Cambria Math"/>
              </a:rPr>
              <a:t> </a:t>
            </a:r>
            <a:r>
              <a:rPr dirty="0" smtClean="0" baseline="-15432" sz="1350" spc="172">
                <a:latin typeface="Cambria Math"/>
                <a:cs typeface="Cambria Math"/>
              </a:rPr>
              <a:t> </a:t>
            </a:r>
            <a:r>
              <a:rPr dirty="0" smtClean="0" baseline="-15432" sz="1350" spc="172">
                <a:latin typeface="Cambria Math"/>
                <a:cs typeface="Cambria Math"/>
              </a:rPr>
              <a:t> </a:t>
            </a:r>
            <a:r>
              <a:rPr dirty="0" smtClean="0" baseline="-15432" sz="1350" spc="6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359">
                <a:latin typeface="Cambria Math"/>
                <a:cs typeface="Cambria Math"/>
              </a:rPr>
              <a:t>  </a:t>
            </a:r>
            <a:r>
              <a:rPr dirty="0" smtClean="0" baseline="-15432" sz="1350" spc="480">
                <a:latin typeface="Cambria Math"/>
                <a:cs typeface="Cambria Math"/>
              </a:rPr>
              <a:t> </a:t>
            </a:r>
            <a:r>
              <a:rPr dirty="0" smtClean="0" baseline="2136" sz="1950" spc="585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585">
                <a:latin typeface="Cambria Math"/>
                <a:cs typeface="Cambria Math"/>
              </a:rPr>
              <a:t> </a:t>
            </a:r>
            <a:r>
              <a:rPr dirty="0" smtClean="0" baseline="-15432" sz="1350" spc="585">
                <a:latin typeface="Cambria Math"/>
                <a:cs typeface="Cambria Math"/>
              </a:rPr>
              <a:t> </a:t>
            </a:r>
            <a:r>
              <a:rPr dirty="0" smtClean="0" baseline="-15432" sz="1350" spc="82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607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81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r>
              <a:rPr dirty="0" smtClean="0" sz="1300" spc="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544195" marR="12700" indent="-487680">
              <a:lnSpc>
                <a:spcPct val="169300"/>
              </a:lnSpc>
              <a:spcBef>
                <a:spcPts val="114"/>
              </a:spcBef>
              <a:tabLst>
                <a:tab pos="545465" algn="l"/>
              </a:tabLst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		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i </a:t>
            </a:r>
            <a:r>
              <a:rPr dirty="0" smtClean="0" baseline="-12345" sz="1350" spc="-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-22">
                <a:latin typeface="Times New Roman"/>
                <a:cs typeface="Times New Roman"/>
              </a:rPr>
              <a:t>w</a:t>
            </a:r>
            <a:r>
              <a:rPr dirty="0" smtClean="0" baseline="-12345" sz="1350" spc="0">
                <a:latin typeface="Times New Roman"/>
                <a:cs typeface="Times New Roman"/>
              </a:rPr>
              <a:t>i </a:t>
            </a:r>
            <a:r>
              <a:rPr dirty="0" smtClean="0" baseline="-12345" sz="1350" spc="-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-15">
                <a:latin typeface="Times New Roman"/>
                <a:cs typeface="Times New Roman"/>
              </a:rPr>
              <a:t>g</a:t>
            </a:r>
            <a:r>
              <a:rPr dirty="0" smtClean="0" baseline="-12345" sz="1350" spc="0">
                <a:latin typeface="Times New Roman"/>
                <a:cs typeface="Times New Roman"/>
              </a:rPr>
              <a:t>s </a:t>
            </a:r>
            <a:r>
              <a:rPr dirty="0" smtClean="0" baseline="-12345" sz="1350" spc="-142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Mi 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Mi</a:t>
            </a:r>
            <a:r>
              <a:rPr dirty="0" smtClean="0" baseline="-12345" sz="135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baseline="-12345" sz="1350" spc="-1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-15">
                <a:latin typeface="Times New Roman"/>
                <a:cs typeface="Times New Roman"/>
              </a:rPr>
              <a:t>gd</a:t>
            </a:r>
            <a:r>
              <a:rPr dirty="0" smtClean="0" baseline="-12345" sz="1350" spc="-1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i </a:t>
            </a:r>
            <a:r>
              <a:rPr dirty="0" smtClean="0" baseline="-12345" sz="1350" spc="-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5">
                <a:latin typeface="Times New Roman"/>
                <a:cs typeface="Times New Roman"/>
              </a:rPr>
              <a:t>C</a:t>
            </a:r>
            <a:r>
              <a:rPr dirty="0" smtClean="0" baseline="-12345" sz="1350" spc="-22">
                <a:latin typeface="Times New Roman"/>
                <a:cs typeface="Times New Roman"/>
              </a:rPr>
              <a:t>w</a:t>
            </a:r>
            <a:r>
              <a:rPr dirty="0" smtClean="0" baseline="-12345" sz="1350" spc="0">
                <a:latin typeface="Times New Roman"/>
                <a:cs typeface="Times New Roman"/>
              </a:rPr>
              <a:t>i </a:t>
            </a:r>
            <a:r>
              <a:rPr dirty="0" smtClean="0" baseline="-12345" sz="1350" spc="-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-15">
                <a:latin typeface="Times New Roman"/>
                <a:cs typeface="Times New Roman"/>
              </a:rPr>
              <a:t>g</a:t>
            </a:r>
            <a:r>
              <a:rPr dirty="0" smtClean="0" baseline="-12345" sz="1350" spc="0">
                <a:latin typeface="Times New Roman"/>
                <a:cs typeface="Times New Roman"/>
              </a:rPr>
              <a:t>s </a:t>
            </a:r>
            <a:r>
              <a:rPr dirty="0" smtClean="0" baseline="-12345" sz="1350" spc="-142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 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baseline="-12345" sz="1350" spc="-1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-15">
                <a:latin typeface="Times New Roman"/>
                <a:cs typeface="Times New Roman"/>
              </a:rPr>
              <a:t>gd</a:t>
            </a:r>
            <a:endParaRPr baseline="-12345" sz="135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67818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= 5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f 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pf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 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1+ 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pf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8"/>
              </a:spcBef>
            </a:pPr>
            <a:endParaRPr sz="1100"/>
          </a:p>
          <a:p>
            <a:pPr marL="67818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= 9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f 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pf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pf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376929" y="3781467"/>
            <a:ext cx="3922645" cy="21812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5079491" y="6022847"/>
            <a:ext cx="679703" cy="2636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5159121" y="6007480"/>
            <a:ext cx="39624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Fig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22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140" y="342392"/>
            <a:ext cx="2999740" cy="1005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820419" marR="817880" indent="-2540">
              <a:lnSpc>
                <a:spcPts val="149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Engineering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Colle</a:t>
            </a:r>
            <a:r>
              <a:rPr dirty="0" smtClean="0" sz="1300" spc="-5">
                <a:latin typeface="Times New Roman"/>
                <a:cs typeface="Times New Roman"/>
              </a:rPr>
              <a:t>g</a:t>
            </a:r>
            <a:r>
              <a:rPr dirty="0" smtClean="0" sz="1300" spc="-1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42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262255" marR="259715">
              <a:lnSpc>
                <a:spcPct val="103099"/>
              </a:lnSpc>
              <a:spcBef>
                <a:spcPts val="210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r</a:t>
            </a:r>
            <a:r>
              <a:rPr dirty="0" smtClean="0" sz="1300" spc="-5">
                <a:latin typeface="Times New Roman"/>
                <a:cs typeface="Times New Roman"/>
              </a:rPr>
              <a:t> 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</a:t>
            </a:r>
            <a:r>
              <a:rPr dirty="0" smtClean="0" sz="1300" spc="0">
                <a:latin typeface="Times New Roman"/>
                <a:cs typeface="Times New Roman"/>
              </a:rPr>
              <a:t>2</a:t>
            </a:r>
            <a:r>
              <a:rPr dirty="0" smtClean="0" sz="1300" spc="-10">
                <a:latin typeface="Times New Roman"/>
                <a:cs typeface="Times New Roman"/>
              </a:rPr>
              <a:t>016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276225"/>
            <a:ext cx="1304925" cy="1159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330705" y="2114804"/>
            <a:ext cx="632459" cy="0"/>
          </a:xfrm>
          <a:custGeom>
            <a:avLst/>
            <a:gdLst/>
            <a:ahLst/>
            <a:cxnLst/>
            <a:rect l="l" t="t" r="r" b="b"/>
            <a:pathLst>
              <a:path w="632459" h="0">
                <a:moveTo>
                  <a:pt x="0" y="0"/>
                </a:moveTo>
                <a:lnTo>
                  <a:pt x="632459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02004" y="2108961"/>
            <a:ext cx="382714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923925" algn="l"/>
              </a:tabLst>
            </a:pPr>
            <a:r>
              <a:rPr dirty="0" smtClean="0" baseline="38461" sz="1950" spc="322">
                <a:latin typeface="Cambria Math"/>
                <a:cs typeface="Cambria Math"/>
              </a:rPr>
              <a:t> </a:t>
            </a:r>
            <a:r>
              <a:rPr dirty="0" smtClean="0" baseline="37037" sz="1350" spc="434">
                <a:latin typeface="Cambria Math"/>
                <a:cs typeface="Cambria Math"/>
              </a:rPr>
              <a:t> </a:t>
            </a:r>
            <a:r>
              <a:rPr dirty="0" smtClean="0" baseline="37037" sz="1350" spc="442">
                <a:latin typeface="Cambria Math"/>
                <a:cs typeface="Cambria Math"/>
              </a:rPr>
              <a:t> </a:t>
            </a:r>
            <a:r>
              <a:rPr dirty="0" smtClean="0" baseline="37037" sz="1350" spc="442">
                <a:latin typeface="Cambria Math"/>
                <a:cs typeface="Cambria Math"/>
              </a:rPr>
              <a:t> </a:t>
            </a:r>
            <a:r>
              <a:rPr dirty="0" smtClean="0" baseline="37037" sz="1350" spc="82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51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	</a:t>
            </a:r>
            <a:r>
              <a:rPr dirty="0" smtClean="0" sz="1300" spc="484">
                <a:latin typeface="Cambria Math"/>
                <a:cs typeface="Cambria Math"/>
              </a:rPr>
              <a:t> </a:t>
            </a:r>
            <a:r>
              <a:rPr dirty="0" smtClean="0" sz="1300" spc="484">
                <a:latin typeface="Cambria Math"/>
                <a:cs typeface="Cambria Math"/>
              </a:rPr>
              <a:t> </a:t>
            </a:r>
            <a:r>
              <a:rPr dirty="0" smtClean="0" sz="1300" spc="105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34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)(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459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127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baseline="38461" sz="1950" spc="644">
                <a:latin typeface="Cambria Math"/>
                <a:cs typeface="Cambria Math"/>
              </a:rPr>
              <a:t>   </a:t>
            </a:r>
            <a:r>
              <a:rPr dirty="0" smtClean="0" baseline="38461" sz="1950" spc="-22">
                <a:latin typeface="Cambria Math"/>
                <a:cs typeface="Cambria Math"/>
              </a:rPr>
              <a:t> </a:t>
            </a:r>
            <a:r>
              <a:rPr dirty="0" smtClean="0" baseline="38461" sz="1950" spc="644">
                <a:latin typeface="Cambria Math"/>
                <a:cs typeface="Cambria Math"/>
              </a:rPr>
              <a:t>  </a:t>
            </a:r>
            <a:r>
              <a:rPr dirty="0" smtClean="0" baseline="38461" sz="1950" spc="7">
                <a:latin typeface="Cambria Math"/>
                <a:cs typeface="Cambria Math"/>
              </a:rPr>
              <a:t> </a:t>
            </a:r>
            <a:r>
              <a:rPr dirty="0" smtClean="0" baseline="38461" sz="1950" spc="637">
                <a:latin typeface="Cambria Math"/>
                <a:cs typeface="Cambria Math"/>
              </a:rPr>
              <a:t> </a:t>
            </a:r>
            <a:r>
              <a:rPr dirty="0" smtClean="0" baseline="38461" sz="1950" spc="892">
                <a:latin typeface="Cambria Math"/>
                <a:cs typeface="Cambria Math"/>
              </a:rPr>
              <a:t> </a:t>
            </a:r>
            <a:r>
              <a:rPr dirty="0" smtClean="0" baseline="38461" sz="1950" spc="502">
                <a:latin typeface="Cambria Math"/>
                <a:cs typeface="Cambria Math"/>
              </a:rPr>
              <a:t> </a:t>
            </a:r>
            <a:endParaRPr baseline="38461" sz="195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87753" y="2037842"/>
            <a:ext cx="1405255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300480" algn="l"/>
              </a:tabLst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	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19758" y="2307590"/>
            <a:ext cx="347980" cy="34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345">
                <a:latin typeface="Cambria Math"/>
                <a:cs typeface="Cambria Math"/>
              </a:rPr>
              <a:t> </a:t>
            </a:r>
            <a:r>
              <a:rPr dirty="0" smtClean="0" sz="900" spc="360">
                <a:latin typeface="Cambria Math"/>
                <a:cs typeface="Cambria Math"/>
              </a:rPr>
              <a:t> </a:t>
            </a:r>
            <a:r>
              <a:rPr dirty="0" smtClean="0" sz="900" spc="114">
                <a:latin typeface="Cambria Math"/>
                <a:cs typeface="Cambria Math"/>
              </a:rPr>
              <a:t> </a:t>
            </a:r>
            <a:r>
              <a:rPr dirty="0" smtClean="0" sz="900" spc="114">
                <a:latin typeface="Cambria Math"/>
                <a:cs typeface="Cambria Math"/>
              </a:rPr>
              <a:t>   </a:t>
            </a:r>
            <a:r>
              <a:rPr dirty="0" smtClean="0" sz="900" spc="-5">
                <a:latin typeface="Cambria Math"/>
                <a:cs typeface="Cambria Math"/>
              </a:rPr>
              <a:t> </a:t>
            </a:r>
            <a:r>
              <a:rPr dirty="0" smtClean="0" sz="900" spc="114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179573" y="2114804"/>
            <a:ext cx="1510538" cy="0"/>
          </a:xfrm>
          <a:custGeom>
            <a:avLst/>
            <a:gdLst/>
            <a:ahLst/>
            <a:cxnLst/>
            <a:rect l="l" t="t" r="r" b="b"/>
            <a:pathLst>
              <a:path w="1510538" h="0">
                <a:moveTo>
                  <a:pt x="0" y="0"/>
                </a:moveTo>
                <a:lnTo>
                  <a:pt x="1510538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902004" y="2693161"/>
            <a:ext cx="3580129" cy="14884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60">
                <a:latin typeface="Cambria Math"/>
                <a:cs typeface="Cambria Math"/>
              </a:rPr>
              <a:t> </a:t>
            </a:r>
            <a:r>
              <a:rPr dirty="0" smtClean="0" baseline="-15432" sz="1350" spc="517">
                <a:latin typeface="Cambria Math"/>
                <a:cs typeface="Cambria Math"/>
              </a:rPr>
              <a:t> </a:t>
            </a:r>
            <a:r>
              <a:rPr dirty="0" smtClean="0" baseline="-15432" sz="1350" spc="540">
                <a:latin typeface="Cambria Math"/>
                <a:cs typeface="Cambria Math"/>
              </a:rPr>
              <a:t> </a:t>
            </a:r>
            <a:r>
              <a:rPr dirty="0" smtClean="0" baseline="-15432" sz="1350" spc="494">
                <a:latin typeface="Cambria Math"/>
                <a:cs typeface="Cambria Math"/>
              </a:rPr>
              <a:t> </a:t>
            </a:r>
            <a:r>
              <a:rPr dirty="0" smtClean="0" baseline="-15432" sz="1350" spc="494">
                <a:latin typeface="Cambria Math"/>
                <a:cs typeface="Cambria Math"/>
              </a:rPr>
              <a:t> </a:t>
            </a:r>
            <a:r>
              <a:rPr dirty="0" smtClean="0" baseline="-15432" sz="1350" spc="44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667">
                <a:latin typeface="Cambria Math"/>
                <a:cs typeface="Cambria Math"/>
              </a:rPr>
              <a:t> </a:t>
            </a:r>
            <a:r>
              <a:rPr dirty="0" smtClean="0" baseline="-15432" sz="1350" spc="-172">
                <a:latin typeface="Cambria Math"/>
                <a:cs typeface="Cambria Math"/>
              </a:rPr>
              <a:t> </a:t>
            </a:r>
            <a:r>
              <a:rPr dirty="0" smtClean="0" baseline="2136" sz="1950" spc="585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434">
                <a:latin typeface="Cambria Math"/>
                <a:cs typeface="Cambria Math"/>
              </a:rPr>
              <a:t> </a:t>
            </a:r>
            <a:r>
              <a:rPr dirty="0" smtClean="0" baseline="-15432" sz="1350" spc="434">
                <a:latin typeface="Cambria Math"/>
                <a:cs typeface="Cambria Math"/>
              </a:rPr>
              <a:t> </a:t>
            </a:r>
            <a:r>
              <a:rPr dirty="0" smtClean="0" baseline="-15432" sz="1350" spc="52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607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r>
              <a:rPr dirty="0" smtClean="0" sz="1300" spc="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499745" marR="12700" indent="-487680">
              <a:lnSpc>
                <a:spcPct val="170000"/>
              </a:lnSpc>
              <a:spcBef>
                <a:spcPts val="210"/>
              </a:spcBef>
              <a:tabLst>
                <a:tab pos="501650" algn="l"/>
              </a:tabLst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		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o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-22">
                <a:latin typeface="Times New Roman"/>
                <a:cs typeface="Times New Roman"/>
              </a:rPr>
              <a:t>w</a:t>
            </a:r>
            <a:r>
              <a:rPr dirty="0" smtClean="0" baseline="-12345" sz="1350" spc="0">
                <a:latin typeface="Times New Roman"/>
                <a:cs typeface="Times New Roman"/>
              </a:rPr>
              <a:t>o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7">
                <a:latin typeface="Times New Roman"/>
                <a:cs typeface="Times New Roman"/>
              </a:rPr>
              <a:t>d</a:t>
            </a:r>
            <a:r>
              <a:rPr dirty="0" smtClean="0" baseline="-12345" sz="1350" spc="0">
                <a:latin typeface="Times New Roman"/>
                <a:cs typeface="Times New Roman"/>
              </a:rPr>
              <a:t>s</a:t>
            </a:r>
            <a:r>
              <a:rPr dirty="0" smtClean="0" baseline="-12345" sz="1350" spc="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Mo  </a:t>
            </a:r>
            <a:r>
              <a:rPr dirty="0" smtClean="0" baseline="-12345" sz="1350" spc="-142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-15">
                <a:latin typeface="Times New Roman"/>
                <a:cs typeface="Times New Roman"/>
              </a:rPr>
              <a:t>M</a:t>
            </a:r>
            <a:r>
              <a:rPr dirty="0" smtClean="0" baseline="-12345" sz="1350" spc="0">
                <a:latin typeface="Times New Roman"/>
                <a:cs typeface="Times New Roman"/>
              </a:rPr>
              <a:t>o</a:t>
            </a:r>
            <a:r>
              <a:rPr dirty="0" smtClean="0" baseline="-12345" sz="1350" spc="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1/A</a:t>
            </a:r>
            <a:r>
              <a:rPr dirty="0" smtClean="0" baseline="-12345" sz="1350" spc="-1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-15">
                <a:latin typeface="Times New Roman"/>
                <a:cs typeface="Times New Roman"/>
              </a:rPr>
              <a:t>gd</a:t>
            </a:r>
            <a:r>
              <a:rPr dirty="0" smtClean="0" baseline="-12345" sz="1350" spc="-1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o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-22">
                <a:latin typeface="Times New Roman"/>
                <a:cs typeface="Times New Roman"/>
              </a:rPr>
              <a:t>w</a:t>
            </a:r>
            <a:r>
              <a:rPr dirty="0" smtClean="0" baseline="-12345" sz="1350" spc="0">
                <a:latin typeface="Times New Roman"/>
                <a:cs typeface="Times New Roman"/>
              </a:rPr>
              <a:t>o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7">
                <a:latin typeface="Times New Roman"/>
                <a:cs typeface="Times New Roman"/>
              </a:rPr>
              <a:t>d</a:t>
            </a:r>
            <a:r>
              <a:rPr dirty="0" smtClean="0" baseline="-12345" sz="1350" spc="0">
                <a:latin typeface="Times New Roman"/>
                <a:cs typeface="Times New Roman"/>
              </a:rPr>
              <a:t>s </a:t>
            </a:r>
            <a:r>
              <a:rPr dirty="0" smtClean="0" baseline="-12345" sz="1350" spc="-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 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-5">
                <a:latin typeface="Times New Roman"/>
                <a:cs typeface="Times New Roman"/>
              </a:rPr>
              <a:t>A</a:t>
            </a:r>
            <a:r>
              <a:rPr dirty="0" smtClean="0" baseline="-12345" sz="1350" spc="-1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baseline="-12345" sz="1350" spc="-15">
                <a:latin typeface="Times New Roman"/>
                <a:cs typeface="Times New Roman"/>
              </a:rPr>
              <a:t>gd</a:t>
            </a:r>
            <a:endParaRPr baseline="-12345" sz="135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72263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= 6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f 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pf 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[ 1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–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3) ]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72263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= 9.1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pf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4589398"/>
            <a:ext cx="765810" cy="1587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38461" sz="1950" spc="322">
                <a:latin typeface="Cambria Math"/>
                <a:cs typeface="Cambria Math"/>
              </a:rPr>
              <a:t> </a:t>
            </a:r>
            <a:r>
              <a:rPr dirty="0" smtClean="0" baseline="37037" sz="1350" spc="592">
                <a:latin typeface="Cambria Math"/>
                <a:cs typeface="Cambria Math"/>
              </a:rPr>
              <a:t> </a:t>
            </a:r>
            <a:r>
              <a:rPr dirty="0" smtClean="0" baseline="37037" sz="1350" spc="600">
                <a:latin typeface="Cambria Math"/>
                <a:cs typeface="Cambria Math"/>
              </a:rPr>
              <a:t> </a:t>
            </a:r>
            <a:r>
              <a:rPr dirty="0" smtClean="0" baseline="37037" sz="1350" spc="600">
                <a:latin typeface="Cambria Math"/>
                <a:cs typeface="Cambria Math"/>
              </a:rPr>
              <a:t> </a:t>
            </a:r>
            <a:r>
              <a:rPr dirty="0" smtClean="0" baseline="37037" sz="1350" spc="67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51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39570" y="4302378"/>
            <a:ext cx="116839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45666" y="4737227"/>
            <a:ext cx="400685" cy="34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345">
                <a:latin typeface="Cambria Math"/>
                <a:cs typeface="Cambria Math"/>
              </a:rPr>
              <a:t> </a:t>
            </a:r>
            <a:r>
              <a:rPr dirty="0" smtClean="0" sz="900" spc="360">
                <a:latin typeface="Cambria Math"/>
                <a:cs typeface="Cambria Math"/>
              </a:rPr>
              <a:t> </a:t>
            </a:r>
            <a:r>
              <a:rPr dirty="0" smtClean="0" sz="900" spc="330">
                <a:latin typeface="Cambria Math"/>
                <a:cs typeface="Cambria Math"/>
              </a:rPr>
              <a:t> </a:t>
            </a:r>
            <a:r>
              <a:rPr dirty="0" smtClean="0" sz="900" spc="330">
                <a:latin typeface="Cambria Math"/>
                <a:cs typeface="Cambria Math"/>
              </a:rPr>
              <a:t>   </a:t>
            </a:r>
            <a:r>
              <a:rPr dirty="0" smtClean="0" sz="900" spc="-15">
                <a:latin typeface="Cambria Math"/>
                <a:cs typeface="Cambria Math"/>
              </a:rPr>
              <a:t> </a:t>
            </a:r>
            <a:r>
              <a:rPr dirty="0" smtClean="0" sz="900" spc="330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56613" y="4544440"/>
            <a:ext cx="684276" cy="0"/>
          </a:xfrm>
          <a:custGeom>
            <a:avLst/>
            <a:gdLst/>
            <a:ahLst/>
            <a:cxnLst/>
            <a:rect l="l" t="t" r="r" b="b"/>
            <a:pathLst>
              <a:path w="684276" h="0">
                <a:moveTo>
                  <a:pt x="0" y="0"/>
                </a:moveTo>
                <a:lnTo>
                  <a:pt x="684276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257298" y="4544440"/>
            <a:ext cx="1635505" cy="0"/>
          </a:xfrm>
          <a:custGeom>
            <a:avLst/>
            <a:gdLst/>
            <a:ahLst/>
            <a:cxnLst/>
            <a:rect l="l" t="t" r="r" b="b"/>
            <a:pathLst>
              <a:path w="1635505" h="0">
                <a:moveTo>
                  <a:pt x="0" y="0"/>
                </a:moveTo>
                <a:lnTo>
                  <a:pt x="1635505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865122" y="4302378"/>
            <a:ext cx="3024505" cy="4457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605155">
              <a:lnSpc>
                <a:spcPts val="1395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220979">
              <a:lnSpc>
                <a:spcPts val="894"/>
              </a:lnSpc>
              <a:tabLst>
                <a:tab pos="2071370" algn="l"/>
              </a:tabLst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	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-1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815">
                <a:latin typeface="Cambria Math"/>
                <a:cs typeface="Cambria Math"/>
              </a:rPr>
              <a:t> </a:t>
            </a:r>
            <a:r>
              <a:rPr dirty="0" smtClean="0" sz="1300" spc="595">
                <a:latin typeface="Cambria Math"/>
                <a:cs typeface="Cambria Math"/>
              </a:rPr>
              <a:t> </a:t>
            </a:r>
            <a:r>
              <a:rPr dirty="0" smtClean="0" sz="1300" spc="33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ts val="1130"/>
              </a:lnSpc>
              <a:tabLst>
                <a:tab pos="391795" algn="l"/>
              </a:tabLst>
            </a:pPr>
            <a:r>
              <a:rPr dirty="0" smtClean="0" sz="1300" spc="484">
                <a:latin typeface="Cambria Math"/>
                <a:cs typeface="Cambria Math"/>
              </a:rPr>
              <a:t> </a:t>
            </a:r>
            <a:r>
              <a:rPr dirty="0" smtClean="0" sz="1300" spc="484">
                <a:latin typeface="Cambria Math"/>
                <a:cs typeface="Cambria Math"/>
              </a:rPr>
              <a:t>	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34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459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endParaRPr baseline="2136" sz="195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23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140" y="342392"/>
            <a:ext cx="2999740" cy="1005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820419" marR="817880" indent="-2540">
              <a:lnSpc>
                <a:spcPts val="149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Engineering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Colle</a:t>
            </a:r>
            <a:r>
              <a:rPr dirty="0" smtClean="0" sz="1300" spc="-5">
                <a:latin typeface="Times New Roman"/>
                <a:cs typeface="Times New Roman"/>
              </a:rPr>
              <a:t>g</a:t>
            </a:r>
            <a:r>
              <a:rPr dirty="0" smtClean="0" sz="1300" spc="-1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42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262255" marR="259715">
              <a:lnSpc>
                <a:spcPct val="103099"/>
              </a:lnSpc>
              <a:spcBef>
                <a:spcPts val="210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r</a:t>
            </a:r>
            <a:r>
              <a:rPr dirty="0" smtClean="0" sz="1300" spc="-5">
                <a:latin typeface="Times New Roman"/>
                <a:cs typeface="Times New Roman"/>
              </a:rPr>
              <a:t> 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</a:t>
            </a:r>
            <a:r>
              <a:rPr dirty="0" smtClean="0" sz="1300" spc="0">
                <a:latin typeface="Times New Roman"/>
                <a:cs typeface="Times New Roman"/>
              </a:rPr>
              <a:t>2</a:t>
            </a:r>
            <a:r>
              <a:rPr dirty="0" smtClean="0" sz="1300" spc="-10">
                <a:latin typeface="Times New Roman"/>
                <a:cs typeface="Times New Roman"/>
              </a:rPr>
              <a:t>016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276225"/>
            <a:ext cx="1304925" cy="1159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1905761"/>
            <a:ext cx="3540760" cy="1097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654050">
              <a:lnSpc>
                <a:spcPts val="142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H.W</a:t>
            </a:r>
            <a:r>
              <a:rPr dirty="0" smtClean="0" sz="1400" spc="-10" b="1" i="1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twork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.1.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rmine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0">
                <a:latin typeface="Times New Roman"/>
                <a:cs typeface="Times New Roman"/>
              </a:rPr>
              <a:t>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r</a:t>
            </a:r>
            <a:r>
              <a:rPr dirty="0" smtClean="0" baseline="-10416" sz="1200" spc="0" i="1">
                <a:latin typeface="Times New Roman"/>
                <a:cs typeface="Times New Roman"/>
              </a:rPr>
              <a:t>e </a:t>
            </a:r>
            <a:r>
              <a:rPr dirty="0" smtClean="0" baseline="-10416" sz="1200" spc="-150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35"/>
              </a:lnSpc>
            </a:pPr>
            <a:r>
              <a:rPr dirty="0" smtClean="0" sz="1200">
                <a:latin typeface="Times New Roman"/>
                <a:cs typeface="Times New Roman"/>
              </a:rPr>
              <a:t>b 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baseline="-10416" sz="1200" spc="-15">
                <a:latin typeface="Times New Roman"/>
                <a:cs typeface="Times New Roman"/>
              </a:rPr>
              <a:t>v</a:t>
            </a:r>
            <a:r>
              <a:rPr dirty="0" smtClean="0" baseline="-10416" sz="1200" spc="0">
                <a:latin typeface="Times New Roman"/>
                <a:cs typeface="Times New Roman"/>
              </a:rPr>
              <a:t>mid </a:t>
            </a:r>
            <a:r>
              <a:rPr dirty="0" smtClean="0" baseline="-10416" sz="1200" spc="-142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=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V</a:t>
            </a:r>
            <a:r>
              <a:rPr dirty="0" smtClean="0" baseline="-10416" sz="1200" spc="0">
                <a:latin typeface="Times New Roman"/>
                <a:cs typeface="Times New Roman"/>
              </a:rPr>
              <a:t>o</a:t>
            </a:r>
            <a:r>
              <a:rPr dirty="0" smtClean="0" baseline="-10416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/ V</a:t>
            </a:r>
            <a:r>
              <a:rPr dirty="0" smtClean="0" baseline="-10416" sz="1200" spc="0">
                <a:latin typeface="Times New Roman"/>
                <a:cs typeface="Times New Roman"/>
              </a:rPr>
              <a:t>i </a:t>
            </a:r>
            <a:r>
              <a:rPr dirty="0" smtClean="0" baseline="-10416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Z</a:t>
            </a:r>
            <a:r>
              <a:rPr dirty="0" smtClean="0" baseline="-10416" sz="1200" spc="0">
                <a:latin typeface="Times New Roman"/>
                <a:cs typeface="Times New Roman"/>
              </a:rPr>
              <a:t>i </a:t>
            </a:r>
            <a:r>
              <a:rPr dirty="0" smtClean="0" baseline="-10416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d -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f</a:t>
            </a:r>
            <a:r>
              <a:rPr dirty="0" smtClean="0" baseline="-10416" sz="1200" spc="-7" i="1">
                <a:latin typeface="Times New Roman"/>
                <a:cs typeface="Times New Roman"/>
              </a:rPr>
              <a:t>L</a:t>
            </a:r>
            <a:r>
              <a:rPr dirty="0" smtClean="0" baseline="-10416" sz="1200" spc="0" i="1">
                <a:latin typeface="Times New Roman"/>
                <a:cs typeface="Times New Roman"/>
              </a:rPr>
              <a:t>S</a:t>
            </a:r>
            <a:r>
              <a:rPr dirty="0" smtClean="0" baseline="-10416" sz="1200" spc="7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, f</a:t>
            </a:r>
            <a:r>
              <a:rPr dirty="0" smtClean="0" baseline="-10416" sz="1200" spc="-7" i="1">
                <a:latin typeface="Times New Roman"/>
                <a:cs typeface="Times New Roman"/>
              </a:rPr>
              <a:t>L</a:t>
            </a:r>
            <a:r>
              <a:rPr dirty="0" smtClean="0" baseline="-10416" sz="1200" spc="0" i="1">
                <a:latin typeface="Times New Roman"/>
                <a:cs typeface="Times New Roman"/>
              </a:rPr>
              <a:t>C </a:t>
            </a:r>
            <a:r>
              <a:rPr dirty="0" smtClean="0" baseline="-10416" sz="1200" spc="-15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,</a:t>
            </a:r>
            <a:r>
              <a:rPr dirty="0" smtClean="0" sz="1200" spc="-1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f</a:t>
            </a:r>
            <a:r>
              <a:rPr dirty="0" smtClean="0" baseline="-10416" sz="1200" spc="-7" i="1">
                <a:latin typeface="Times New Roman"/>
                <a:cs typeface="Times New Roman"/>
              </a:rPr>
              <a:t>L</a:t>
            </a:r>
            <a:r>
              <a:rPr dirty="0" smtClean="0" baseline="-10416" sz="1200" spc="0" i="1">
                <a:latin typeface="Times New Roman"/>
                <a:cs typeface="Times New Roman"/>
              </a:rPr>
              <a:t>E </a:t>
            </a:r>
            <a:r>
              <a:rPr dirty="0" smtClean="0" baseline="-10416" sz="1200" spc="-150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 </a:t>
            </a:r>
            <a:r>
              <a:rPr dirty="0" smtClean="0" sz="1200" spc="0">
                <a:latin typeface="Times New Roman"/>
                <a:cs typeface="Times New Roman"/>
              </a:rPr>
              <a:t>Sk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lo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plifi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04259" y="5218176"/>
            <a:ext cx="745236" cy="1691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2004" y="5205348"/>
            <a:ext cx="3566795" cy="12382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418465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ig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47"/>
              </a:spcBef>
            </a:pPr>
            <a:endParaRPr sz="1000"/>
          </a:p>
          <a:p>
            <a:pPr marL="12700" marR="679450">
              <a:lnSpc>
                <a:spcPts val="142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H.W</a:t>
            </a:r>
            <a:r>
              <a:rPr dirty="0" smtClean="0" sz="1400" spc="-10" b="1" i="1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twork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.2.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rmine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0">
                <a:latin typeface="Times New Roman"/>
                <a:cs typeface="Times New Roman"/>
              </a:rPr>
              <a:t>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baseline="-10416" sz="1200" spc="15">
                <a:latin typeface="Times New Roman"/>
                <a:cs typeface="Times New Roman"/>
              </a:rPr>
              <a:t>m</a:t>
            </a:r>
            <a:r>
              <a:rPr dirty="0" smtClean="0" baseline="-10416" sz="1200" spc="0">
                <a:latin typeface="Times New Roman"/>
                <a:cs typeface="Times New Roman"/>
              </a:rPr>
              <a:t>o</a:t>
            </a:r>
            <a:r>
              <a:rPr dirty="0" smtClean="0" baseline="-10416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baseline="-10416" sz="1200" spc="0">
                <a:latin typeface="Times New Roman"/>
                <a:cs typeface="Times New Roman"/>
              </a:rPr>
              <a:t>m</a:t>
            </a:r>
            <a:r>
              <a:rPr dirty="0" smtClean="0" baseline="-10416" sz="1200" spc="142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35"/>
              </a:lnSpc>
            </a:pPr>
            <a:r>
              <a:rPr dirty="0" smtClean="0" sz="1200">
                <a:latin typeface="Times New Roman"/>
                <a:cs typeface="Times New Roman"/>
              </a:rPr>
              <a:t>b </a:t>
            </a:r>
            <a:r>
              <a:rPr dirty="0" smtClean="0" sz="1200">
                <a:latin typeface="Times New Roman"/>
                <a:cs typeface="Times New Roman"/>
              </a:rPr>
              <a:t>–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baseline="-10416" sz="1200" spc="0">
                <a:latin typeface="Times New Roman"/>
                <a:cs typeface="Times New Roman"/>
              </a:rPr>
              <a:t>v</a:t>
            </a:r>
            <a:r>
              <a:rPr dirty="0" smtClean="0" baseline="-10416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baseline="-10416" sz="1200" spc="-15">
                <a:latin typeface="Times New Roman"/>
                <a:cs typeface="Times New Roman"/>
              </a:rPr>
              <a:t>v</a:t>
            </a:r>
            <a:r>
              <a:rPr dirty="0" smtClean="0" baseline="-10416" sz="1200" spc="-7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baseline="-10416" sz="1200" spc="-7">
                <a:latin typeface="Times New Roman"/>
                <a:cs typeface="Times New Roman"/>
              </a:rPr>
              <a:t>H</a:t>
            </a:r>
            <a:r>
              <a:rPr dirty="0" smtClean="0" baseline="-10416" sz="1200" spc="0">
                <a:latin typeface="Times New Roman"/>
                <a:cs typeface="Times New Roman"/>
              </a:rPr>
              <a:t>i </a:t>
            </a:r>
            <a:r>
              <a:rPr dirty="0" smtClean="0" baseline="-10416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baseline="-10416" sz="1200" spc="7">
                <a:latin typeface="Times New Roman"/>
                <a:cs typeface="Times New Roman"/>
              </a:rPr>
              <a:t>H</a:t>
            </a:r>
            <a:r>
              <a:rPr dirty="0" smtClean="0" baseline="-10416" sz="1200" spc="0">
                <a:latin typeface="Times New Roman"/>
                <a:cs typeface="Times New Roman"/>
              </a:rPr>
              <a:t>o</a:t>
            </a:r>
            <a:r>
              <a:rPr dirty="0" smtClean="0" baseline="-10416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200">
                <a:latin typeface="Times New Roman"/>
                <a:cs typeface="Times New Roman"/>
              </a:rPr>
              <a:t>d 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hi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q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mplifier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62150" y="6486525"/>
            <a:ext cx="3562350" cy="20986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384803" y="8618219"/>
            <a:ext cx="745236" cy="1691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464178" y="8605773"/>
            <a:ext cx="37973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90420" y="3095625"/>
            <a:ext cx="3319145" cy="20764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24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HUSSEIN</dc:creator>
  <dcterms:created xsi:type="dcterms:W3CDTF">2018-11-13T17:03:33Z</dcterms:created>
  <dcterms:modified xsi:type="dcterms:W3CDTF">2018-11-13T17:03:33Z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2018-11-13T00:00:00Z</vt:filetime>
  </property>
  <property fmtid="{D5CDD505-2E9C-101B-9397-08002B2CF9AE}" pid="3" name="LastSaved">
    <vt:filetime>2018-11-13T00:00:00Z</vt:filetime>
  </property>
</Properties>
</file>